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673" r:id="rId2"/>
    <p:sldId id="688" r:id="rId3"/>
    <p:sldId id="706" r:id="rId4"/>
    <p:sldId id="707" r:id="rId5"/>
    <p:sldId id="699" r:id="rId6"/>
    <p:sldId id="702" r:id="rId7"/>
    <p:sldId id="690" r:id="rId8"/>
    <p:sldId id="691" r:id="rId9"/>
    <p:sldId id="692" r:id="rId10"/>
    <p:sldId id="693" r:id="rId11"/>
    <p:sldId id="694" r:id="rId12"/>
    <p:sldId id="709" r:id="rId13"/>
    <p:sldId id="700" r:id="rId14"/>
    <p:sldId id="696" r:id="rId15"/>
    <p:sldId id="708" r:id="rId16"/>
    <p:sldId id="705" r:id="rId17"/>
    <p:sldId id="704" r:id="rId18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3E3C"/>
    <a:srgbClr val="403E3F"/>
    <a:srgbClr val="2D2D2E"/>
    <a:srgbClr val="FEE1C1"/>
    <a:srgbClr val="FFF9E7"/>
    <a:srgbClr val="E5ADCD"/>
    <a:srgbClr val="FBB3BF"/>
    <a:srgbClr val="AAEBF8"/>
    <a:srgbClr val="FAEBFF"/>
    <a:srgbClr val="2D4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561" autoAdjust="0"/>
  </p:normalViewPr>
  <p:slideViewPr>
    <p:cSldViewPr snapToGrid="0">
      <p:cViewPr varScale="1">
        <p:scale>
          <a:sx n="115" d="100"/>
          <a:sy n="115" d="100"/>
        </p:scale>
        <p:origin x="1200" y="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3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4" y="365125"/>
            <a:ext cx="2135981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40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13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515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1" y="1709744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1" y="4589469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327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4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304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62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042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31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0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754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31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0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6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40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40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5" y="6356356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3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hyperlink" Target="https://www.facebook.com/gwanakgu.gongdan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blog.naver.com/gwgd0410" TargetMode="External"/><Relationship Id="rId12" Type="http://schemas.microsoft.com/office/2007/relationships/hdphoto" Target="../media/hdphoto3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51.png"/><Relationship Id="rId5" Type="http://schemas.openxmlformats.org/officeDocument/2006/relationships/image" Target="../media/image49.png"/><Relationship Id="rId15" Type="http://schemas.openxmlformats.org/officeDocument/2006/relationships/image" Target="../media/image53.jpg"/><Relationship Id="rId10" Type="http://schemas.openxmlformats.org/officeDocument/2006/relationships/hyperlink" Target="https://www.youtube.com/channel/UCBr_gkYq_aFgrww4_MfsO9w/featured" TargetMode="External"/><Relationship Id="rId4" Type="http://schemas.openxmlformats.org/officeDocument/2006/relationships/hyperlink" Target="https://story.kakao.com/ch/gfmc" TargetMode="External"/><Relationship Id="rId9" Type="http://schemas.microsoft.com/office/2007/relationships/hdphoto" Target="../media/hdphoto2.wdp"/><Relationship Id="rId1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>
            <a:off x="1613653" y="1990187"/>
            <a:ext cx="6745198" cy="2659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관악구시설관리공단</a:t>
            </a:r>
            <a:endParaRPr kumimoji="0" lang="en-US" altLang="ko-KR" sz="4400" b="1" i="0" u="none" strike="noStrike" kern="1200" cap="none" spc="-150" normalizeH="0" baseline="0" noProof="0" dirty="0" smtClean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2023</a:t>
            </a:r>
            <a:r>
              <a:rPr kumimoji="0" lang="ko-KR" altLang="en-US" sz="6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년 상반기</a:t>
            </a:r>
            <a:endParaRPr kumimoji="0" lang="en-US" altLang="ko-KR" sz="6000" b="1" i="0" u="none" strike="noStrike" kern="1200" cap="none" spc="-150" normalizeH="0" baseline="0" noProof="0" dirty="0" smtClean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6000" b="1" spc="-150" dirty="0" smtClean="0">
                <a:solidFill>
                  <a:srgbClr val="E7E6E6">
                    <a:lumMod val="25000"/>
                  </a:srgb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ESG</a:t>
            </a:r>
            <a:r>
              <a:rPr lang="ko-KR" altLang="en-US" sz="6000" b="1" spc="-150" dirty="0" smtClean="0">
                <a:solidFill>
                  <a:srgbClr val="E7E6E6">
                    <a:lumMod val="25000"/>
                  </a:srgb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경영우수사례집</a:t>
            </a:r>
            <a:endParaRPr kumimoji="0" lang="en-US" altLang="ko-KR" sz="6000" b="1" i="0" u="none" strike="noStrike" kern="1200" cap="none" spc="-150" normalizeH="0" baseline="0" noProof="0" dirty="0" smtClean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8789" y="1080655"/>
            <a:ext cx="3477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공공성과 수익성이 조화로운 기업가치로</a:t>
            </a:r>
            <a:endParaRPr lang="en-US" altLang="ko-KR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  <a:p>
            <a:r>
              <a:rPr lang="ko-KR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주민과 함께 미래를 만드는 모범 공기업 실현</a:t>
            </a:r>
            <a:endParaRPr lang="en-US" altLang="ko-KR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299" y="5785657"/>
            <a:ext cx="2532188" cy="50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5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35666" y="518652"/>
            <a:ext cx="3979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pc="-150" dirty="0">
                <a:solidFill>
                  <a:srgbClr val="E7E6E6">
                    <a:lumMod val="25000"/>
                  </a:srgb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S </a:t>
            </a:r>
            <a:r>
              <a:rPr lang="ko-KR" altLang="en-US" spc="-150" dirty="0">
                <a:solidFill>
                  <a:srgbClr val="E7E6E6">
                    <a:lumMod val="25000"/>
                  </a:srgb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사회</a:t>
            </a:r>
            <a:endParaRPr lang="en-US" altLang="ko-KR" spc="-150" dirty="0">
              <a:solidFill>
                <a:srgbClr val="E7E6E6">
                  <a:lumMod val="25000"/>
                </a:srgbClr>
              </a:solidFill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457" y="4169472"/>
            <a:ext cx="47564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 </a:t>
            </a:r>
            <a:r>
              <a:rPr lang="ko-KR" altLang="en-US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협약일자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: 2023. 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5. 16.</a:t>
            </a:r>
            <a:endParaRPr lang="en-US" altLang="ko-KR" b="1" dirty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</a:endParaRP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 </a:t>
            </a:r>
            <a:r>
              <a:rPr lang="ko-KR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주요내용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</a:t>
            </a:r>
          </a:p>
          <a:p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-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장애인 생활 체육 활성화를 위한 상호 협력체계 구축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- </a:t>
            </a:r>
            <a:r>
              <a:rPr lang="ko-KR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인적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·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물적자원을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활용한 교류 및 협력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-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지역사회 발전을 위한 사회공헌활동 공동 추진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</p:txBody>
      </p:sp>
      <p:sp>
        <p:nvSpPr>
          <p:cNvPr id="18" name="양쪽 모서리가 둥근 사각형 17"/>
          <p:cNvSpPr/>
          <p:nvPr/>
        </p:nvSpPr>
        <p:spPr>
          <a:xfrm rot="5400000">
            <a:off x="3315576" y="917612"/>
            <a:ext cx="473868" cy="5796786"/>
          </a:xfrm>
          <a:prstGeom prst="round2SameRect">
            <a:avLst/>
          </a:prstGeom>
          <a:solidFill>
            <a:srgbClr val="FEE1C1"/>
          </a:solidFill>
          <a:ln w="38100">
            <a:solidFill>
              <a:srgbClr val="40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o-KR" altLang="en-US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관악구시설관리공단</a:t>
            </a:r>
            <a:r>
              <a:rPr lang="en-US" altLang="ko-KR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-</a:t>
            </a:r>
            <a:r>
              <a:rPr lang="ko-KR" altLang="en-US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관악구장애인종합복지관 업무협약</a:t>
            </a:r>
            <a:endParaRPr lang="ko-KR" altLang="en-US" dirty="0">
              <a:solidFill>
                <a:srgbClr val="403E3F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19" name="양쪽 모서리가 둥근 사각형 18"/>
          <p:cNvSpPr/>
          <p:nvPr/>
        </p:nvSpPr>
        <p:spPr>
          <a:xfrm rot="5400000">
            <a:off x="3263855" y="-1491927"/>
            <a:ext cx="473868" cy="5693343"/>
          </a:xfrm>
          <a:prstGeom prst="round2SameRect">
            <a:avLst/>
          </a:prstGeom>
          <a:solidFill>
            <a:srgbClr val="FEE1C1"/>
          </a:solidFill>
          <a:ln w="38100">
            <a:solidFill>
              <a:srgbClr val="40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o-KR" altLang="en-US" b="1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관악구시설관리공단</a:t>
            </a:r>
            <a:r>
              <a:rPr lang="en-US" altLang="ko-KR" b="1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-</a:t>
            </a:r>
            <a:r>
              <a:rPr lang="ko-KR" altLang="en-US" b="1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관악구장애인단체연합회 업무협약</a:t>
            </a:r>
            <a:endParaRPr lang="en-US" altLang="ko-KR" b="1" dirty="0">
              <a:solidFill>
                <a:srgbClr val="403E3F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457" y="1708211"/>
            <a:ext cx="45336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협약일자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: 2023. 5. 16.</a:t>
            </a: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주요내용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</a:t>
            </a: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-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장애인 일자리 발굴 및 상호 연계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-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문화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·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생활체육 프로그램 활성화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-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협력사업을 위한 인적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·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물적자원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지원 및 정보제공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661" y="1853501"/>
            <a:ext cx="2369124" cy="1332038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  <a:effectLst/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661" y="4314761"/>
            <a:ext cx="2369127" cy="1332039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81315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35666" y="518652"/>
            <a:ext cx="3979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pc="-150" dirty="0">
                <a:solidFill>
                  <a:srgbClr val="E7E6E6">
                    <a:lumMod val="25000"/>
                  </a:srgb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S </a:t>
            </a:r>
            <a:r>
              <a:rPr lang="ko-KR" altLang="en-US" spc="-150" dirty="0">
                <a:solidFill>
                  <a:srgbClr val="E7E6E6">
                    <a:lumMod val="25000"/>
                  </a:srgb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사회</a:t>
            </a:r>
            <a:endParaRPr lang="en-US" altLang="ko-KR" spc="-150" dirty="0">
              <a:solidFill>
                <a:srgbClr val="E7E6E6">
                  <a:lumMod val="25000"/>
                </a:srgbClr>
              </a:solidFill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457" y="4307258"/>
            <a:ext cx="50978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 </a:t>
            </a:r>
            <a:r>
              <a:rPr lang="ko-KR" altLang="en-US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협약일자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: 2023. 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6. 2.</a:t>
            </a:r>
            <a:endParaRPr lang="en-US" altLang="ko-KR" b="1" dirty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</a:endParaRP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 </a:t>
            </a:r>
            <a:r>
              <a:rPr lang="ko-KR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주요내용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</a:t>
            </a:r>
          </a:p>
          <a:p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-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관악구 위기청소년 발굴 및 상호 연계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-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관악구 위기청소년에 대한 전문상담 및 복지서비스 지원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-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상담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·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교육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·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복지 영역의 인적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·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물적자원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지원 및 정보 제공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</p:txBody>
      </p:sp>
      <p:sp>
        <p:nvSpPr>
          <p:cNvPr id="13" name="양쪽 모서리가 둥근 사각형 12"/>
          <p:cNvSpPr/>
          <p:nvPr/>
        </p:nvSpPr>
        <p:spPr>
          <a:xfrm rot="5400000">
            <a:off x="3192215" y="1040973"/>
            <a:ext cx="617148" cy="5693344"/>
          </a:xfrm>
          <a:prstGeom prst="round2SameRect">
            <a:avLst/>
          </a:prstGeom>
          <a:solidFill>
            <a:srgbClr val="FEE1C1"/>
          </a:solidFill>
          <a:ln w="38100">
            <a:solidFill>
              <a:srgbClr val="40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o-KR" altLang="en-US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관악구시설관리공단</a:t>
            </a:r>
            <a:r>
              <a:rPr lang="en-US" altLang="ko-KR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-(</a:t>
            </a:r>
            <a:r>
              <a:rPr lang="ko-KR" altLang="en-US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사</a:t>
            </a:r>
            <a:r>
              <a:rPr lang="en-US" altLang="ko-KR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)</a:t>
            </a:r>
            <a:r>
              <a:rPr lang="ko-KR" altLang="en-US" dirty="0" err="1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한국환경체육청소년연맹</a:t>
            </a:r>
            <a:r>
              <a:rPr lang="ko-KR" altLang="en-US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및</a:t>
            </a:r>
            <a:endParaRPr lang="en-US" altLang="ko-KR" dirty="0" smtClean="0">
              <a:solidFill>
                <a:srgbClr val="403E3F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  <a:p>
            <a:pPr algn="ctr"/>
            <a:r>
              <a:rPr lang="ko-KR" altLang="en-US" b="1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관악구청소년지도협의회 업무협약</a:t>
            </a:r>
            <a:endParaRPr lang="en-US" altLang="ko-KR" b="1" dirty="0">
              <a:solidFill>
                <a:srgbClr val="403E3F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14" name="양쪽 모서리가 둥근 사각형 13"/>
          <p:cNvSpPr/>
          <p:nvPr/>
        </p:nvSpPr>
        <p:spPr>
          <a:xfrm rot="5400000">
            <a:off x="3263855" y="-1491927"/>
            <a:ext cx="473868" cy="5693343"/>
          </a:xfrm>
          <a:prstGeom prst="round2SameRect">
            <a:avLst/>
          </a:prstGeom>
          <a:solidFill>
            <a:srgbClr val="FEE1C1"/>
          </a:solidFill>
          <a:ln w="38100">
            <a:solidFill>
              <a:srgbClr val="40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o-KR" altLang="en-US" b="1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관악구시설관리공단</a:t>
            </a:r>
            <a:r>
              <a:rPr lang="en-US" altLang="ko-KR" b="1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-</a:t>
            </a:r>
            <a:r>
              <a:rPr lang="ko-KR" altLang="en-US" b="1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사랑의 병원 업무협약</a:t>
            </a:r>
            <a:endParaRPr lang="en-US" altLang="ko-KR" b="1" dirty="0">
              <a:solidFill>
                <a:srgbClr val="403E3F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7457" y="1708211"/>
            <a:ext cx="53799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협약일자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: 2023. 5. 25.</a:t>
            </a: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주요내용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</a:t>
            </a: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-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임직원 및 그 직계가족 진료 혜택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-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건강과 질병 등 주제 관련 건강강좌 교육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-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종합건강검진 캠페인 및 예방 백신 이벤트 등 진료정보 공유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190" y="1853502"/>
            <a:ext cx="2369124" cy="1332037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  <a:effectLst/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327" y="4317717"/>
            <a:ext cx="1952240" cy="1097645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  <a:effectLst/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761" y="5045922"/>
            <a:ext cx="1952240" cy="1097645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17702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35666" y="518652"/>
            <a:ext cx="3979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S </a:t>
            </a:r>
            <a:r>
              <a:rPr kumimoji="0" lang="ko-KR" altLang="en-US" sz="18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사회</a:t>
            </a:r>
            <a:endParaRPr kumimoji="0" lang="en-US" altLang="ko-KR" sz="1800" b="0" i="0" u="none" strike="noStrike" kern="1200" cap="none" spc="-150" normalizeH="0" baseline="0" noProof="0" dirty="0" smtClean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</p:txBody>
      </p:sp>
      <p:sp>
        <p:nvSpPr>
          <p:cNvPr id="24" name="양쪽 모서리가 둥근 사각형 23"/>
          <p:cNvSpPr/>
          <p:nvPr/>
        </p:nvSpPr>
        <p:spPr>
          <a:xfrm rot="5400000">
            <a:off x="3263855" y="-1491927"/>
            <a:ext cx="473868" cy="5693343"/>
          </a:xfrm>
          <a:prstGeom prst="round2SameRect">
            <a:avLst/>
          </a:prstGeom>
          <a:solidFill>
            <a:srgbClr val="FEE1C1"/>
          </a:solidFill>
          <a:ln w="38100">
            <a:solidFill>
              <a:srgbClr val="40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o-KR" altLang="en-US" b="1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안전보건경영 </a:t>
            </a:r>
            <a:r>
              <a:rPr lang="ko-KR" altLang="en-US" b="1" dirty="0" err="1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선포식</a:t>
            </a:r>
            <a:endParaRPr lang="ko-KR" altLang="en-US" b="1" dirty="0">
              <a:solidFill>
                <a:srgbClr val="403E3F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7457" y="1708211"/>
            <a:ext cx="45865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일자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: 2023. 4. 25.</a:t>
            </a:r>
          </a:p>
          <a:p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대상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: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임직원 및 주민 일동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</a:endParaRP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내용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: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중대재해 예방과 안전한 일터 조성을 위한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     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　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관악구시설관리공단 안전보건경영 실천 결의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969" y="1806045"/>
            <a:ext cx="1414500" cy="795301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  <a:effectLst/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270" y="2277545"/>
            <a:ext cx="1414500" cy="795301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707457" y="4169472"/>
            <a:ext cx="4673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일자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: 2023. 3. 2.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내용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pPr fontAlgn="base" latinLnBrk="0"/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-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신입직원 대상 응급상황 대처 교육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pPr fontAlgn="base" latinLnBrk="0"/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-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심폐소생술 교육 및 애니를 이용한 실전 시뮬레이션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</p:txBody>
      </p:sp>
      <p:sp>
        <p:nvSpPr>
          <p:cNvPr id="29" name="양쪽 모서리가 둥근 사각형 28"/>
          <p:cNvSpPr/>
          <p:nvPr/>
        </p:nvSpPr>
        <p:spPr>
          <a:xfrm rot="5400000">
            <a:off x="3263855" y="969333"/>
            <a:ext cx="473868" cy="5693343"/>
          </a:xfrm>
          <a:prstGeom prst="round2SameRect">
            <a:avLst/>
          </a:prstGeom>
          <a:solidFill>
            <a:srgbClr val="FEE1C1"/>
          </a:solidFill>
          <a:ln w="38100">
            <a:solidFill>
              <a:srgbClr val="40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o-KR" altLang="en-US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신규직원 심폐소생술 응급처치 교육</a:t>
            </a:r>
            <a:endParaRPr lang="en-US" altLang="ko-KR" dirty="0" smtClean="0">
              <a:solidFill>
                <a:srgbClr val="403E3F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955" y="4933240"/>
            <a:ext cx="1414500" cy="795301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  <a:effectLst/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461" y="4318607"/>
            <a:ext cx="1414500" cy="795301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  <a:effectLst/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398" y="4770167"/>
            <a:ext cx="1414500" cy="795301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29641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835666" y="518652"/>
            <a:ext cx="3979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pc="-150" dirty="0">
                <a:solidFill>
                  <a:srgbClr val="E7E6E6">
                    <a:lumMod val="25000"/>
                  </a:srgb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S </a:t>
            </a:r>
            <a:r>
              <a:rPr lang="ko-KR" altLang="en-US" spc="-150" dirty="0">
                <a:solidFill>
                  <a:srgbClr val="E7E6E6">
                    <a:lumMod val="25000"/>
                  </a:srgb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사회</a:t>
            </a:r>
            <a:endParaRPr lang="en-US" altLang="ko-KR" spc="-150" dirty="0">
              <a:solidFill>
                <a:srgbClr val="E7E6E6">
                  <a:lumMod val="25000"/>
                </a:srgbClr>
              </a:solidFill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7456" y="1708212"/>
            <a:ext cx="558678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시설명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: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조원생활스포츠센터 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(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서울특별시 관악구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조원로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 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25)</a:t>
            </a:r>
          </a:p>
          <a:p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운영일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: 2023. 5. 1.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부터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 </a:t>
            </a:r>
          </a:p>
          <a:p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주요시설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: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헬스장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,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문화체육실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,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골프연습장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</a:endParaRPr>
          </a:p>
          <a:p>
            <a:endParaRPr lang="en-US" altLang="ko-KR" b="1" dirty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 </a:t>
            </a:r>
            <a:r>
              <a:rPr lang="ko-KR" altLang="en-US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시설명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: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관악청소년센터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</a:endParaRPr>
          </a:p>
          <a:p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수탁일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: 2023. 6.</a:t>
            </a:r>
            <a:endParaRPr lang="en-US" altLang="ko-KR" b="1" dirty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</a:endParaRPr>
          </a:p>
          <a:p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 </a:t>
            </a:r>
            <a:r>
              <a:rPr lang="ko-KR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주요시설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: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수영장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,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헬스장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,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체육관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,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피아노실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,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문화교실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,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소극장</a:t>
            </a:r>
            <a:endParaRPr lang="en-US" altLang="ko-KR" b="1" dirty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</a:endParaRPr>
          </a:p>
        </p:txBody>
      </p:sp>
      <p:sp>
        <p:nvSpPr>
          <p:cNvPr id="12" name="양쪽 모서리가 둥근 사각형 11"/>
          <p:cNvSpPr/>
          <p:nvPr/>
        </p:nvSpPr>
        <p:spPr>
          <a:xfrm rot="5400000">
            <a:off x="3263854" y="-1491927"/>
            <a:ext cx="473868" cy="5693343"/>
          </a:xfrm>
          <a:prstGeom prst="round2SameRect">
            <a:avLst/>
          </a:prstGeom>
          <a:solidFill>
            <a:srgbClr val="FEE1C1"/>
          </a:solidFill>
          <a:ln w="38100">
            <a:solidFill>
              <a:srgbClr val="40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o-KR" altLang="en-US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체육시설 신규 수탁 운영</a:t>
            </a:r>
            <a:endParaRPr lang="en-US" altLang="ko-KR" dirty="0" smtClean="0">
              <a:solidFill>
                <a:srgbClr val="403E3F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570" y="1708212"/>
            <a:ext cx="1661507" cy="935429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  <a:effectLst/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0"/>
          <a:stretch/>
        </p:blipFill>
        <p:spPr>
          <a:xfrm>
            <a:off x="6348015" y="2831713"/>
            <a:ext cx="1662616" cy="942476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  <a:effectLst/>
        </p:spPr>
      </p:pic>
      <p:sp>
        <p:nvSpPr>
          <p:cNvPr id="13" name="양쪽 모서리가 둥근 사각형 12"/>
          <p:cNvSpPr/>
          <p:nvPr/>
        </p:nvSpPr>
        <p:spPr>
          <a:xfrm rot="5400000">
            <a:off x="3263855" y="1246334"/>
            <a:ext cx="473868" cy="5693343"/>
          </a:xfrm>
          <a:prstGeom prst="round2SameRect">
            <a:avLst/>
          </a:prstGeom>
          <a:solidFill>
            <a:srgbClr val="FEE1C1"/>
          </a:solidFill>
          <a:ln w="38100">
            <a:solidFill>
              <a:srgbClr val="40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o-KR" altLang="en-US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신규 공영주차장 운영</a:t>
            </a:r>
            <a:endParaRPr lang="en-US" altLang="ko-KR" dirty="0">
              <a:solidFill>
                <a:srgbClr val="403E3F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7457" y="4446472"/>
            <a:ext cx="58336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장소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: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난곡스마트공영주차장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(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서울특별시 관악구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난곡로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26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길 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94)</a:t>
            </a: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운영시작일자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: 2023. 6. 12.</a:t>
            </a:r>
          </a:p>
          <a:p>
            <a:pPr fontAlgn="base"/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주차면수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: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총 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117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면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pPr fontAlgn="base"/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운영방법</a:t>
            </a:r>
            <a:endParaRPr lang="en-US" altLang="ko-KR" b="1" dirty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pPr fontAlgn="base"/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-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시간제주차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pPr fontAlgn="base"/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-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월정기주차</a:t>
            </a:r>
            <a:endParaRPr lang="en-US" altLang="ko-KR" b="1" dirty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34" y="5077297"/>
            <a:ext cx="1663727" cy="935428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  <a:effectLst/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105" y="5077296"/>
            <a:ext cx="1663727" cy="935428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7390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35666" y="518652"/>
            <a:ext cx="3979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S </a:t>
            </a:r>
            <a:r>
              <a:rPr kumimoji="0" lang="ko-KR" altLang="en-US" sz="18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사회</a:t>
            </a:r>
            <a:endParaRPr kumimoji="0" lang="en-US" altLang="ko-KR" sz="1800" b="0" i="0" u="none" strike="noStrike" kern="1200" cap="none" spc="-150" normalizeH="0" baseline="0" noProof="0" dirty="0" smtClean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</p:txBody>
      </p:sp>
      <p:sp>
        <p:nvSpPr>
          <p:cNvPr id="7" name="양쪽 모서리가 둥근 사각형 6"/>
          <p:cNvSpPr/>
          <p:nvPr/>
        </p:nvSpPr>
        <p:spPr>
          <a:xfrm rot="5400000">
            <a:off x="3263855" y="-1491927"/>
            <a:ext cx="473868" cy="5693343"/>
          </a:xfrm>
          <a:prstGeom prst="round2SameRect">
            <a:avLst/>
          </a:prstGeom>
          <a:solidFill>
            <a:srgbClr val="FEE1C1"/>
          </a:solidFill>
          <a:ln w="38100">
            <a:solidFill>
              <a:srgbClr val="40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 fontAlgn="base"/>
            <a:r>
              <a:rPr lang="ko-KR" altLang="en-US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제</a:t>
            </a:r>
            <a:r>
              <a:rPr lang="en-US" altLang="ko-KR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8</a:t>
            </a:r>
            <a:r>
              <a:rPr lang="ko-KR" altLang="en-US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기 십시일반 </a:t>
            </a:r>
            <a:r>
              <a:rPr lang="en-US" altLang="ko-KR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1</a:t>
            </a:r>
            <a:r>
              <a:rPr lang="ko-KR" altLang="en-US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팀</a:t>
            </a:r>
            <a:r>
              <a:rPr lang="en-US" altLang="ko-KR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-1</a:t>
            </a:r>
            <a:r>
              <a:rPr lang="ko-KR" altLang="en-US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가정 </a:t>
            </a:r>
            <a:r>
              <a:rPr lang="ko-KR" altLang="en-US" dirty="0" err="1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정기결연</a:t>
            </a:r>
            <a:r>
              <a:rPr lang="ko-KR" altLang="en-US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후원</a:t>
            </a:r>
            <a:endParaRPr lang="en-US" altLang="ko-KR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07457" y="1708211"/>
            <a:ext cx="82014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추진기간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: 2023. 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3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.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부터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</a:endParaRPr>
          </a:p>
          <a:p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전달대상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: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관내 저소득 사회적 약자 가정 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8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곳</a:t>
            </a:r>
            <a:endParaRPr lang="en-US" altLang="ko-KR" b="1" dirty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- 1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인가구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(4),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다자녀가정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(2),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한부모가정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(1),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장애인가정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(1)</a:t>
            </a: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활동내용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-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매월 임직원 기부금 가구당 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10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만원씩 전달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(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‘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급여 끝전 기부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’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및 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‘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사랑의 한 끼 기부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’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제도 운영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)</a:t>
            </a:r>
          </a:p>
          <a:p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-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분기별 결연 가구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상담보고서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작성 및 추천 기관의 의견에 따른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후원기간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연장 등 피드백 실시</a:t>
            </a:r>
            <a:endParaRPr lang="en-US" altLang="ko-KR" b="1" dirty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</p:txBody>
      </p:sp>
      <p:sp>
        <p:nvSpPr>
          <p:cNvPr id="9" name="양쪽 모서리가 둥근 사각형 8"/>
          <p:cNvSpPr/>
          <p:nvPr/>
        </p:nvSpPr>
        <p:spPr>
          <a:xfrm rot="5400000">
            <a:off x="3263855" y="969333"/>
            <a:ext cx="473868" cy="5693343"/>
          </a:xfrm>
          <a:prstGeom prst="round2SameRect">
            <a:avLst/>
          </a:prstGeom>
          <a:solidFill>
            <a:srgbClr val="FEE1C1"/>
          </a:solidFill>
          <a:ln w="38100">
            <a:solidFill>
              <a:srgbClr val="40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ko-KR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‘</a:t>
            </a:r>
            <a:r>
              <a:rPr lang="ko-KR" altLang="en-US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어르신 마음 꽃 피우기</a:t>
            </a:r>
            <a:r>
              <a:rPr lang="en-US" altLang="ko-KR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‘ </a:t>
            </a:r>
            <a:r>
              <a:rPr lang="ko-KR" altLang="en-US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봉사활동</a:t>
            </a:r>
            <a:endParaRPr lang="en-US" altLang="ko-KR" dirty="0" smtClean="0">
              <a:solidFill>
                <a:srgbClr val="403E3F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457" y="4169472"/>
            <a:ext cx="47452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추진기간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: 2023. 5. 2.~5. 4.</a:t>
            </a: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협력기관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: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대한노인회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관악구지회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실시대상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: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관악구 경로당 어르신 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60</a:t>
            </a:r>
            <a:r>
              <a:rPr lang="ko-KR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명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활동내용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pPr fontAlgn="base" latinLnBrk="0"/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-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임직원이 작성한 </a:t>
            </a:r>
            <a:r>
              <a:rPr lang="ko-KR" alt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손편지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및 카네이션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(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각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60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개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)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전달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63" y="4226619"/>
            <a:ext cx="1414500" cy="796363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  <a:effectLst/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66" y="5072251"/>
            <a:ext cx="1343452" cy="755354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  <a:effectLst/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454" y="4513198"/>
            <a:ext cx="1396415" cy="785132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413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35666" y="518652"/>
            <a:ext cx="3979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pc="-150" dirty="0" smtClean="0">
                <a:solidFill>
                  <a:srgbClr val="E7E6E6">
                    <a:lumMod val="25000"/>
                  </a:srgb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G </a:t>
            </a:r>
            <a:r>
              <a:rPr lang="ko-KR" altLang="en-US" spc="-150" dirty="0" smtClean="0">
                <a:solidFill>
                  <a:srgbClr val="E7E6E6">
                    <a:lumMod val="25000"/>
                  </a:srgb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지배구조</a:t>
            </a:r>
            <a:endParaRPr lang="en-US" altLang="ko-KR" spc="-150" dirty="0">
              <a:solidFill>
                <a:srgbClr val="E7E6E6">
                  <a:lumMod val="25000"/>
                </a:srgbClr>
              </a:solidFill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 rot="5400000">
            <a:off x="3263855" y="-1491927"/>
            <a:ext cx="473868" cy="5693343"/>
          </a:xfrm>
          <a:prstGeom prst="round2SameRect">
            <a:avLst/>
          </a:prstGeom>
          <a:solidFill>
            <a:srgbClr val="FEE1C1"/>
          </a:solidFill>
          <a:ln w="38100">
            <a:solidFill>
              <a:srgbClr val="40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o-KR" altLang="en-US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부패위험평가 교육</a:t>
            </a:r>
            <a:endParaRPr lang="en-US" altLang="ko-KR" dirty="0">
              <a:solidFill>
                <a:srgbClr val="403E3F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7457" y="1708211"/>
            <a:ext cx="51988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일자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: 2023. 5. 22.</a:t>
            </a:r>
          </a:p>
          <a:p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내용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</a:endParaRPr>
          </a:p>
          <a:p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-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부패유발요인 도출 및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통제수단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설정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,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등록부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제작방법 등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-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부패위험평가 실시 관련 전반</a:t>
            </a:r>
            <a:endParaRPr lang="en-US" altLang="ko-KR" b="1" dirty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457" y="4169472"/>
            <a:ext cx="44021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일자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: 2023. 4. 26.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추진전략 및 과제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-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청렴생태계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조성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-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부패통제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실효성 확보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(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부패위험요인 제거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·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개선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)</a:t>
            </a: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-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청렴시책 성과 확산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(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청렴문화 정착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427212" y="1708211"/>
            <a:ext cx="1414500" cy="795301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  <a:effectLst/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205" y="2666394"/>
            <a:ext cx="1414500" cy="795301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  <a:effectLst/>
        </p:spPr>
      </p:pic>
      <p:sp>
        <p:nvSpPr>
          <p:cNvPr id="26" name="양쪽 모서리가 둥근 사각형 25"/>
          <p:cNvSpPr/>
          <p:nvPr/>
        </p:nvSpPr>
        <p:spPr>
          <a:xfrm rot="5400000">
            <a:off x="3263855" y="969333"/>
            <a:ext cx="473868" cy="5693343"/>
          </a:xfrm>
          <a:prstGeom prst="round2SameRect">
            <a:avLst/>
          </a:prstGeom>
          <a:solidFill>
            <a:srgbClr val="FEE1C1"/>
          </a:solidFill>
          <a:ln w="38100">
            <a:solidFill>
              <a:srgbClr val="40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o-KR" altLang="en-US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반부패</a:t>
            </a:r>
            <a:r>
              <a:rPr lang="en-US" altLang="ko-KR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·</a:t>
            </a:r>
            <a:r>
              <a:rPr lang="ko-KR" altLang="en-US" dirty="0" err="1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청렴정책</a:t>
            </a:r>
            <a:r>
              <a:rPr lang="ko-KR" altLang="en-US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추진계획 수립</a:t>
            </a:r>
            <a:endParaRPr lang="en-US" altLang="ko-KR" dirty="0" smtClean="0">
              <a:solidFill>
                <a:srgbClr val="403E3F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895" y="4169472"/>
            <a:ext cx="1309130" cy="1849635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39737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35666" y="518652"/>
            <a:ext cx="3979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pc="-150" dirty="0" smtClean="0">
                <a:solidFill>
                  <a:srgbClr val="E7E6E6">
                    <a:lumMod val="25000"/>
                  </a:srgb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G </a:t>
            </a:r>
            <a:r>
              <a:rPr lang="ko-KR" altLang="en-US" spc="-150" dirty="0" smtClean="0">
                <a:solidFill>
                  <a:srgbClr val="E7E6E6">
                    <a:lumMod val="25000"/>
                  </a:srgb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지배구조</a:t>
            </a:r>
            <a:endParaRPr lang="en-US" altLang="ko-KR" spc="-150" dirty="0">
              <a:solidFill>
                <a:srgbClr val="E7E6E6">
                  <a:lumMod val="25000"/>
                </a:srgbClr>
              </a:solidFill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 rot="5400000">
            <a:off x="3263855" y="-1491927"/>
            <a:ext cx="473868" cy="5693343"/>
          </a:xfrm>
          <a:prstGeom prst="round2SameRect">
            <a:avLst/>
          </a:prstGeom>
          <a:solidFill>
            <a:srgbClr val="FEE1C1"/>
          </a:solidFill>
          <a:ln w="38100">
            <a:solidFill>
              <a:srgbClr val="40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o-KR" altLang="en-US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부패방지경영시스템 </a:t>
            </a:r>
            <a:r>
              <a:rPr lang="en-US" altLang="ko-KR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(ISO37001) </a:t>
            </a:r>
            <a:r>
              <a:rPr lang="ko-KR" altLang="en-US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운영</a:t>
            </a:r>
            <a:endParaRPr lang="en-US" altLang="ko-KR" dirty="0">
              <a:solidFill>
                <a:srgbClr val="403E3F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7457" y="1708211"/>
            <a:ext cx="52581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추진기간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: 2023. 5.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부터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</a:endParaRP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주요내용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: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조직 내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부패리스크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 예방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,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탐지 및 완화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</a:endParaRPr>
          </a:p>
          <a:p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운영계획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: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부패방지경영시스템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내부시스템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 구축 및 이행 →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</a:endParaRPr>
          </a:p>
          <a:p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                   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부패방지경영시스템 운영 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T/F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팀 구성 →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                   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부패위험평가 → 내부심사</a:t>
            </a:r>
            <a:endParaRPr lang="en-US" altLang="ko-KR" b="1" dirty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457" y="4169472"/>
            <a:ext cx="52822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기간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: 2023. 5. 16.(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화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)~5. 24.(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수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)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대상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: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공단 내부직원 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247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명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(2023. 5. 1.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공단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현원표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기준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)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/>
            </a:r>
            <a:b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</a:b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방법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: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모바일설문조사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(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망고톡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)</a:t>
            </a:r>
          </a:p>
          <a:p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내용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: 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초과노동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,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차별문화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,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인권침해 등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       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　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인권경영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각 영역에 대한 설문조사</a:t>
            </a:r>
            <a:endParaRPr lang="en-US" altLang="ko-KR" b="1" dirty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</p:txBody>
      </p:sp>
      <p:sp>
        <p:nvSpPr>
          <p:cNvPr id="26" name="양쪽 모서리가 둥근 사각형 25"/>
          <p:cNvSpPr/>
          <p:nvPr/>
        </p:nvSpPr>
        <p:spPr>
          <a:xfrm rot="5400000">
            <a:off x="3263855" y="969333"/>
            <a:ext cx="473868" cy="5693343"/>
          </a:xfrm>
          <a:prstGeom prst="round2SameRect">
            <a:avLst/>
          </a:prstGeom>
          <a:solidFill>
            <a:srgbClr val="FEE1C1"/>
          </a:solidFill>
          <a:ln w="38100">
            <a:solidFill>
              <a:srgbClr val="40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o-KR" altLang="en-US" dirty="0" err="1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인권경영</a:t>
            </a:r>
            <a:r>
              <a:rPr lang="ko-KR" altLang="en-US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실태조사</a:t>
            </a:r>
            <a:endParaRPr lang="en-US" altLang="ko-KR" dirty="0" smtClean="0">
              <a:solidFill>
                <a:srgbClr val="403E3F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897" y="1661283"/>
            <a:ext cx="1309130" cy="1848183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  <a:effectLst/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72" y="4376240"/>
            <a:ext cx="2500104" cy="1387093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29984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835666" y="518652"/>
            <a:ext cx="3979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pc="-150" dirty="0" err="1" smtClean="0">
                <a:solidFill>
                  <a:srgbClr val="E7E6E6">
                    <a:lumMod val="25000"/>
                  </a:srgb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고객소통</a:t>
            </a:r>
            <a:r>
              <a:rPr lang="ko-KR" altLang="en-US" spc="-150" dirty="0" smtClean="0">
                <a:solidFill>
                  <a:srgbClr val="E7E6E6">
                    <a:lumMod val="25000"/>
                  </a:srgb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 및 고객중심 활동</a:t>
            </a:r>
            <a:endParaRPr lang="en-US" altLang="ko-KR" spc="-150" dirty="0">
              <a:solidFill>
                <a:srgbClr val="E7E6E6">
                  <a:lumMod val="25000"/>
                </a:srgbClr>
              </a:solidFill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299" y="5785657"/>
            <a:ext cx="2532188" cy="500012"/>
          </a:xfrm>
          <a:prstGeom prst="rect">
            <a:avLst/>
          </a:prstGeom>
        </p:spPr>
      </p:pic>
      <p:sp>
        <p:nvSpPr>
          <p:cNvPr id="2" name="모서리가 둥근 직사각형 1"/>
          <p:cNvSpPr/>
          <p:nvPr/>
        </p:nvSpPr>
        <p:spPr>
          <a:xfrm>
            <a:off x="1005840" y="1603875"/>
            <a:ext cx="7880465" cy="4181781"/>
          </a:xfrm>
          <a:prstGeom prst="roundRect">
            <a:avLst/>
          </a:prstGeom>
          <a:noFill/>
          <a:ln w="38100">
            <a:solidFill>
              <a:srgbClr val="3E3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323015" y="1637812"/>
            <a:ext cx="724219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관악구시설관리공단</a:t>
            </a:r>
            <a:endParaRPr kumimoji="0" lang="en-US" altLang="ko-KR" sz="3500" b="0" i="0" u="none" strike="noStrike" kern="1200" cap="none" spc="-150" normalizeH="0" baseline="0" noProof="0" dirty="0" smtClean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5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2023</a:t>
            </a:r>
            <a:r>
              <a:rPr kumimoji="0" lang="ko-KR" altLang="en-US" sz="35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년 상반기</a:t>
            </a:r>
            <a:r>
              <a:rPr lang="en-US" altLang="ko-KR" sz="3500" spc="-150" dirty="0">
                <a:solidFill>
                  <a:srgbClr val="E7E6E6">
                    <a:lumMod val="25000"/>
                  </a:srgb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 </a:t>
            </a:r>
            <a:r>
              <a:rPr lang="en-US" altLang="ko-KR" sz="3500" spc="-150" dirty="0" smtClean="0">
                <a:solidFill>
                  <a:srgbClr val="E7E6E6">
                    <a:lumMod val="25000"/>
                  </a:srgb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ESG</a:t>
            </a:r>
            <a:r>
              <a:rPr lang="ko-KR" altLang="en-US" sz="3500" spc="-150" dirty="0" smtClean="0">
                <a:solidFill>
                  <a:srgbClr val="E7E6E6">
                    <a:lumMod val="25000"/>
                  </a:srgb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경영우수사례집</a:t>
            </a:r>
            <a:endParaRPr kumimoji="0" lang="en-US" altLang="ko-KR" sz="3500" b="0" i="0" u="none" strike="noStrike" kern="1200" cap="none" spc="-150" normalizeH="0" baseline="0" noProof="0" dirty="0" smtClean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</p:txBody>
      </p:sp>
      <p:sp>
        <p:nvSpPr>
          <p:cNvPr id="14" name="내용 개체 틀 2"/>
          <p:cNvSpPr txBox="1">
            <a:spLocks/>
          </p:cNvSpPr>
          <p:nvPr/>
        </p:nvSpPr>
        <p:spPr>
          <a:xfrm>
            <a:off x="1153101" y="3235563"/>
            <a:ext cx="3013910" cy="891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ko-KR" altLang="en-US" sz="1800" dirty="0" err="1" smtClean="0">
                <a:solidFill>
                  <a:srgbClr val="40404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작성부서</a:t>
            </a:r>
            <a:r>
              <a:rPr lang="ko-KR" altLang="en-US" sz="1800" dirty="0" smtClean="0">
                <a:solidFill>
                  <a:srgbClr val="40404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  </a:t>
            </a:r>
            <a:r>
              <a:rPr lang="ko-KR" altLang="en-US" sz="1800" dirty="0" err="1" smtClean="0">
                <a:solidFill>
                  <a:srgbClr val="40404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기획감사팀</a:t>
            </a:r>
            <a:endParaRPr lang="en-US" altLang="ko-KR" sz="1800" dirty="0" smtClean="0">
              <a:solidFill>
                <a:srgbClr val="404040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ko-KR" altLang="en-US" sz="1800" dirty="0" smtClean="0">
                <a:solidFill>
                  <a:srgbClr val="40404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문의전화   </a:t>
            </a:r>
            <a:r>
              <a:rPr lang="en-US" altLang="ko-KR" sz="1800" dirty="0" smtClean="0">
                <a:solidFill>
                  <a:srgbClr val="40404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02-2081-2622</a:t>
            </a:r>
          </a:p>
        </p:txBody>
      </p:sp>
      <p:sp>
        <p:nvSpPr>
          <p:cNvPr id="15" name="내용 개체 틀 2"/>
          <p:cNvSpPr txBox="1">
            <a:spLocks/>
          </p:cNvSpPr>
          <p:nvPr/>
        </p:nvSpPr>
        <p:spPr>
          <a:xfrm>
            <a:off x="1149948" y="4074118"/>
            <a:ext cx="1287323" cy="379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ko-KR" altLang="en-US" sz="1800" dirty="0" smtClean="0">
                <a:solidFill>
                  <a:srgbClr val="40404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소통창구</a:t>
            </a:r>
            <a:endParaRPr lang="en-US" altLang="ko-KR" sz="1800" dirty="0" smtClean="0">
              <a:solidFill>
                <a:srgbClr val="404040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2198974" y="4053448"/>
            <a:ext cx="2333719" cy="2017469"/>
            <a:chOff x="5876953" y="3912655"/>
            <a:chExt cx="2333719" cy="2017469"/>
          </a:xfrm>
        </p:grpSpPr>
        <p:pic>
          <p:nvPicPr>
            <p:cNvPr id="17" name="그림 16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0303" y1="26866" x2="30303" y2="26866"/>
                          <a14:foregroundMark x1="71212" y1="56716" x2="9091" y2="22388"/>
                          <a14:foregroundMark x1="78788" y1="16418" x2="9091" y2="895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7096" y="4288325"/>
              <a:ext cx="278635" cy="282192"/>
            </a:xfrm>
            <a:prstGeom prst="rect">
              <a:avLst/>
            </a:prstGeom>
          </p:spPr>
        </p:pic>
        <p:pic>
          <p:nvPicPr>
            <p:cNvPr id="18" name="Picture 2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757" b="94595" l="7500" r="100000">
                          <a14:foregroundMark x1="21250" y1="44595" x2="21250" y2="44595"/>
                          <a14:foregroundMark x1="56250" y1="48649" x2="56250" y2="48649"/>
                          <a14:foregroundMark x1="40000" y1="40541" x2="40000" y2="40541"/>
                          <a14:foregroundMark x1="78750" y1="43243" x2="78750" y2="43243"/>
                          <a14:foregroundMark x1="82500" y1="47297" x2="82500" y2="47297"/>
                          <a14:foregroundMark x1="61250" y1="48649" x2="61250" y2="486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8875" y="4617920"/>
              <a:ext cx="301314" cy="306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내용 개체 틀 2"/>
            <p:cNvSpPr txBox="1">
              <a:spLocks/>
            </p:cNvSpPr>
            <p:nvPr/>
          </p:nvSpPr>
          <p:spPr>
            <a:xfrm>
              <a:off x="5876953" y="3912655"/>
              <a:ext cx="2333719" cy="201746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3" pitchFamily="18" charset="2"/>
                <a:buChar char="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 3" pitchFamily="18" charset="2"/>
                <a:buChar char="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Clr>
                  <a:schemeClr val="accent3"/>
                </a:buClr>
                <a:buSzPct val="90000"/>
                <a:buFont typeface="Wingdings 3" pitchFamily="18" charset="2"/>
                <a:buChar char="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Clr>
                  <a:schemeClr val="accent4"/>
                </a:buClr>
                <a:buSzPct val="90000"/>
                <a:buFont typeface="Wingdings 3" pitchFamily="18" charset="2"/>
                <a:buChar char="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Clr>
                  <a:schemeClr val="accent5"/>
                </a:buClr>
                <a:buSzPct val="90000"/>
                <a:buFont typeface="Wingdings 3" pitchFamily="18" charset="2"/>
                <a:buChar char="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 3" pitchFamily="18" charset="2"/>
                <a:buNone/>
              </a:pPr>
              <a:r>
                <a:rPr lang="ko-KR" altLang="en-US" sz="1800" dirty="0" smtClean="0">
                  <a:solidFill>
                    <a:srgbClr val="404040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페이스북 </a:t>
              </a:r>
              <a:endParaRPr lang="en-US" altLang="ko-KR" sz="1800" dirty="0" smtClean="0">
                <a:solidFill>
                  <a:srgbClr val="40404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endParaRPr>
            </a:p>
            <a:p>
              <a:pPr marL="0" indent="0">
                <a:buFont typeface="Wingdings 3" pitchFamily="18" charset="2"/>
                <a:buNone/>
              </a:pPr>
              <a:r>
                <a:rPr lang="ko-KR" altLang="en-US" sz="1800" dirty="0" smtClean="0">
                  <a:solidFill>
                    <a:srgbClr val="404040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카카오스토리 </a:t>
              </a:r>
              <a:endParaRPr lang="en-US" altLang="ko-KR" sz="1800" dirty="0" smtClean="0">
                <a:solidFill>
                  <a:srgbClr val="40404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endParaRPr>
            </a:p>
            <a:p>
              <a:pPr marL="0" indent="0">
                <a:buFont typeface="Wingdings 3" pitchFamily="18" charset="2"/>
                <a:buNone/>
              </a:pPr>
              <a:r>
                <a:rPr lang="ko-KR" altLang="en-US" sz="1800" dirty="0" smtClean="0">
                  <a:solidFill>
                    <a:srgbClr val="404040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네이버 블로그 </a:t>
              </a:r>
              <a:endParaRPr lang="en-US" altLang="ko-KR" sz="1800" dirty="0" smtClean="0">
                <a:solidFill>
                  <a:srgbClr val="40404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endParaRPr>
            </a:p>
            <a:p>
              <a:pPr marL="0" indent="0">
                <a:buFont typeface="Wingdings 3" pitchFamily="18" charset="2"/>
                <a:buNone/>
              </a:pPr>
              <a:r>
                <a:rPr lang="ko-KR" altLang="en-US" sz="1800" dirty="0" smtClean="0">
                  <a:solidFill>
                    <a:srgbClr val="404040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유튜브</a:t>
              </a:r>
              <a:endParaRPr lang="ko-KR" altLang="en-US" sz="1800" dirty="0">
                <a:solidFill>
                  <a:srgbClr val="40404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endParaRPr>
            </a:p>
          </p:txBody>
        </p:sp>
        <p:pic>
          <p:nvPicPr>
            <p:cNvPr id="20" name="그림 19">
              <a:hlinkClick r:id="rId10"/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4815" b="92593" l="0" r="36449"/>
                      </a14:imgEffect>
                    </a14:imgLayer>
                  </a14:imgProps>
                </a:ext>
              </a:extLst>
            </a:blip>
            <a:srcRect l="5473" t="14095" r="67819" b="11814"/>
            <a:stretch/>
          </p:blipFill>
          <p:spPr>
            <a:xfrm>
              <a:off x="6708704" y="4962409"/>
              <a:ext cx="332509" cy="229509"/>
            </a:xfrm>
            <a:prstGeom prst="rect">
              <a:avLst/>
            </a:prstGeom>
          </p:spPr>
        </p:pic>
        <p:pic>
          <p:nvPicPr>
            <p:cNvPr id="21" name="그림 20">
              <a:hlinkClick r:id="rId13"/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4135" y="3966574"/>
              <a:ext cx="252000" cy="252000"/>
            </a:xfrm>
            <a:prstGeom prst="rect">
              <a:avLst/>
            </a:prstGeom>
          </p:spPr>
        </p:pic>
      </p:grpSp>
      <p:pic>
        <p:nvPicPr>
          <p:cNvPr id="22" name="그림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975" y="2911339"/>
            <a:ext cx="3718236" cy="2633346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5868789" y="1080655"/>
            <a:ext cx="3477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공공성과 수익성이 조화로운 기업가치로</a:t>
            </a:r>
            <a:endParaRPr lang="en-US" altLang="ko-KR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  <a:p>
            <a:r>
              <a:rPr lang="ko-KR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주민과 함께 미래를 만드는 모범 공기업 실현</a:t>
            </a:r>
            <a:endParaRPr lang="en-US" altLang="ko-KR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9992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835666" y="518652"/>
            <a:ext cx="3979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E </a:t>
            </a:r>
            <a:r>
              <a:rPr kumimoji="0" lang="ko-KR" altLang="en-US" sz="18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환경</a:t>
            </a:r>
            <a:endParaRPr kumimoji="0" lang="en-US" altLang="ko-KR" sz="1800" b="0" i="0" u="none" strike="noStrike" kern="1200" cap="none" spc="-150" normalizeH="0" baseline="0" noProof="0" dirty="0" smtClean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</p:txBody>
      </p:sp>
      <p:sp>
        <p:nvSpPr>
          <p:cNvPr id="29" name="양쪽 모서리가 둥근 사각형 28"/>
          <p:cNvSpPr/>
          <p:nvPr/>
        </p:nvSpPr>
        <p:spPr>
          <a:xfrm rot="5400000">
            <a:off x="3263855" y="-1491927"/>
            <a:ext cx="473868" cy="5693343"/>
          </a:xfrm>
          <a:prstGeom prst="round2SameRect">
            <a:avLst/>
          </a:prstGeom>
          <a:solidFill>
            <a:srgbClr val="FEE1C1"/>
          </a:solidFill>
          <a:ln w="38100">
            <a:solidFill>
              <a:srgbClr val="40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ko-KR" b="1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‘</a:t>
            </a:r>
            <a:r>
              <a:rPr lang="ko-KR" altLang="en-US" b="1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일</a:t>
            </a:r>
            <a:r>
              <a:rPr lang="en-US" altLang="ko-KR" b="1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(1)</a:t>
            </a:r>
            <a:r>
              <a:rPr lang="ko-KR" altLang="en-US" b="1" dirty="0" err="1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회용품</a:t>
            </a:r>
            <a:r>
              <a:rPr lang="ko-KR" altLang="en-US" b="1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없는</a:t>
            </a:r>
            <a:r>
              <a:rPr lang="en-US" altLang="ko-KR" b="1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(0) </a:t>
            </a:r>
            <a:r>
              <a:rPr lang="ko-KR" altLang="en-US" b="1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날</a:t>
            </a:r>
            <a:r>
              <a:rPr lang="en-US" altLang="ko-KR" b="1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’ </a:t>
            </a:r>
            <a:r>
              <a:rPr lang="ko-KR" altLang="en-US" b="1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정기 운영</a:t>
            </a:r>
            <a:endParaRPr lang="en-US" altLang="ko-KR" b="1" dirty="0" smtClean="0">
              <a:solidFill>
                <a:srgbClr val="403E3F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7457" y="1708211"/>
            <a:ext cx="423237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 </a:t>
            </a:r>
            <a:r>
              <a:rPr lang="ko-KR" altLang="en-US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추진기간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: 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2023. 6. 5.~12. 15.</a:t>
            </a: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활동내용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-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매달 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10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일을 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‘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일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(1)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회용품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없는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(0)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날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’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로 운영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-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텀블러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,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다회용컵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,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다회용도시락 사용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-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종이컵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,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비닐봉투 등 일회용품 사용 줄이기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-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캔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,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종이팩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,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페트병 분리수거 실시</a:t>
            </a:r>
            <a:endParaRPr lang="en-US" altLang="ko-KR" b="1" dirty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</p:txBody>
      </p:sp>
      <p:sp>
        <p:nvSpPr>
          <p:cNvPr id="31" name="양쪽 모서리가 둥근 사각형 30"/>
          <p:cNvSpPr/>
          <p:nvPr/>
        </p:nvSpPr>
        <p:spPr>
          <a:xfrm rot="5400000">
            <a:off x="3263855" y="969333"/>
            <a:ext cx="473868" cy="5693343"/>
          </a:xfrm>
          <a:prstGeom prst="round2SameRect">
            <a:avLst/>
          </a:prstGeom>
          <a:solidFill>
            <a:srgbClr val="FEE1C1"/>
          </a:solidFill>
          <a:ln w="38100">
            <a:solidFill>
              <a:srgbClr val="40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ko-KR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‘</a:t>
            </a:r>
            <a:r>
              <a:rPr lang="ko-KR" altLang="en-US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일</a:t>
            </a:r>
            <a:r>
              <a:rPr lang="en-US" altLang="ko-KR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(1)</a:t>
            </a:r>
            <a:r>
              <a:rPr lang="ko-KR" altLang="en-US" dirty="0" err="1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회용품</a:t>
            </a:r>
            <a:r>
              <a:rPr lang="ko-KR" altLang="en-US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제로</a:t>
            </a:r>
            <a:r>
              <a:rPr lang="en-US" altLang="ko-KR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(0) </a:t>
            </a:r>
            <a:r>
              <a:rPr lang="ko-KR" altLang="en-US" dirty="0" err="1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챌린지</a:t>
            </a:r>
            <a:r>
              <a:rPr lang="en-US" altLang="ko-KR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‘ </a:t>
            </a:r>
            <a:r>
              <a:rPr lang="ko-KR" altLang="en-US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동참</a:t>
            </a:r>
            <a:endParaRPr lang="en-US" altLang="ko-KR" dirty="0">
              <a:solidFill>
                <a:srgbClr val="403E3F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7457" y="4169472"/>
            <a:ext cx="746390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일자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: 2023. 6. 29.</a:t>
            </a: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주관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: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환경부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활동내용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pPr fontAlgn="base" latinLnBrk="0"/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-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제로 </a:t>
            </a:r>
            <a:r>
              <a:rPr lang="ko-KR" alt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챌린지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표어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(‘1</a:t>
            </a:r>
            <a:r>
              <a:rPr lang="ko-KR" alt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회용품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</a:t>
            </a:r>
            <a:r>
              <a:rPr lang="ko-KR" alt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사용줄이고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! </a:t>
            </a:r>
            <a:r>
              <a:rPr lang="ko-KR" alt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다회용품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사용 늘리고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!’)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가 적힌 푯말 들기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pPr fontAlgn="base" latinLnBrk="0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- ‘1’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과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‘0’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을 손가락으로 표현하여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1(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일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)</a:t>
            </a:r>
            <a:r>
              <a:rPr lang="ko-KR" alt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회용품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0(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제로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)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실천 약속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pPr fontAlgn="base" latinLnBrk="0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-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사진촬영 후 공단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SNS(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카카오스토리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,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페이스북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,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네이버블로그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)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에 게시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pPr fontAlgn="base" latinLnBrk="0"/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-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일회용품 사용을 줄이고 </a:t>
            </a:r>
            <a:r>
              <a:rPr lang="ko-KR" alt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다회용품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사용을 늘리기 위한 실천 약속 내용을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SNS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에 작성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140" y="1746448"/>
            <a:ext cx="1414500" cy="838926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  <a:effectLst/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643" y="2519538"/>
            <a:ext cx="1343452" cy="943000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  <a:effectLst/>
        </p:spPr>
      </p:pic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92"/>
          <a:stretch/>
        </p:blipFill>
        <p:spPr>
          <a:xfrm>
            <a:off x="7310731" y="1994697"/>
            <a:ext cx="1396415" cy="904355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  <a:effectLst/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640" y="3920596"/>
            <a:ext cx="1908338" cy="1072960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70254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835666" y="518652"/>
            <a:ext cx="3979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E </a:t>
            </a:r>
            <a:r>
              <a:rPr kumimoji="0" lang="ko-KR" altLang="en-US" sz="18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환경</a:t>
            </a:r>
            <a:endParaRPr kumimoji="0" lang="en-US" altLang="ko-KR" sz="1800" b="0" i="0" u="none" strike="noStrike" kern="1200" cap="none" spc="-150" normalizeH="0" baseline="0" noProof="0" dirty="0" smtClean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</p:txBody>
      </p:sp>
      <p:sp>
        <p:nvSpPr>
          <p:cNvPr id="15" name="양쪽 모서리가 둥근 사각형 14"/>
          <p:cNvSpPr/>
          <p:nvPr/>
        </p:nvSpPr>
        <p:spPr>
          <a:xfrm rot="5400000">
            <a:off x="3263855" y="-1499548"/>
            <a:ext cx="473868" cy="5693343"/>
          </a:xfrm>
          <a:prstGeom prst="round2SameRect">
            <a:avLst/>
          </a:prstGeom>
          <a:solidFill>
            <a:srgbClr val="FEE1C1"/>
          </a:solidFill>
          <a:ln w="38100">
            <a:solidFill>
              <a:srgbClr val="40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ko-KR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2023 </a:t>
            </a:r>
            <a:r>
              <a:rPr lang="ko-KR" altLang="en-US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제</a:t>
            </a:r>
            <a:r>
              <a:rPr lang="en-US" altLang="ko-KR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3</a:t>
            </a:r>
            <a:r>
              <a:rPr lang="ko-KR" altLang="en-US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회 대한민국 </a:t>
            </a:r>
            <a:r>
              <a:rPr lang="ko-KR" altLang="en-US" dirty="0" err="1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공헌대상</a:t>
            </a:r>
            <a:r>
              <a:rPr lang="ko-KR" altLang="en-US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</a:t>
            </a:r>
            <a:r>
              <a:rPr lang="ko-KR" altLang="en-US" dirty="0" err="1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환경대상</a:t>
            </a:r>
            <a:endParaRPr lang="ko-KR" altLang="en-US" dirty="0">
              <a:solidFill>
                <a:srgbClr val="403E3F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7457" y="1700591"/>
            <a:ext cx="51924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수상일자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: 2023. 1. 13.</a:t>
            </a: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주최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: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한국환경체육청소년연맹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,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국회의원 김선교 의원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주요성과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pPr fontAlgn="base"/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- 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공공부문 온실가스 목표관리제 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5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년 연속 초과 달성</a:t>
            </a:r>
          </a:p>
          <a:p>
            <a:pPr fontAlgn="base"/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- 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관악구 </a:t>
            </a:r>
            <a:r>
              <a:rPr lang="ko-KR" alt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공공태양광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 발전 용량 약 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48% 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달성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(321.25kW)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</a:endParaRPr>
          </a:p>
          <a:p>
            <a:pPr fontAlgn="base"/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-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신재생에너지 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사업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(ESCO)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운영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065" y="1886913"/>
            <a:ext cx="2022911" cy="1381682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  <a:effectLst/>
        </p:spPr>
      </p:pic>
      <p:sp>
        <p:nvSpPr>
          <p:cNvPr id="11" name="양쪽 모서리가 둥근 사각형 10"/>
          <p:cNvSpPr/>
          <p:nvPr/>
        </p:nvSpPr>
        <p:spPr>
          <a:xfrm rot="5400000">
            <a:off x="3263855" y="969333"/>
            <a:ext cx="473868" cy="5693343"/>
          </a:xfrm>
          <a:prstGeom prst="round2SameRect">
            <a:avLst/>
          </a:prstGeom>
          <a:solidFill>
            <a:srgbClr val="FEE1C1"/>
          </a:solidFill>
          <a:ln w="38100">
            <a:solidFill>
              <a:srgbClr val="40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base"/>
            <a:r>
              <a:rPr lang="ko-KR" altLang="en-US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에너지 절약 실태 점검 시행</a:t>
            </a:r>
            <a:endParaRPr lang="en-US" altLang="ko-KR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707457" y="4169472"/>
            <a:ext cx="52437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점검기간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: 2023. 2. 6.(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월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)~2023. 3. 31.(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금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)</a:t>
            </a:r>
          </a:p>
          <a:p>
            <a:pPr fontAlgn="base" latinLnBrk="0"/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주요내용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: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최근 에너지 위기 및 전기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·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가스비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인상 등으로</a:t>
            </a:r>
            <a:endParaRPr lang="en-US" altLang="ko-KR" b="1" dirty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pPr fontAlgn="base" latinLnBrk="0"/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                    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에너지절감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실천강령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준수를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재독려하고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,</a:t>
            </a:r>
          </a:p>
          <a:p>
            <a:pPr fontAlgn="base" latinLnBrk="0"/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                   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실천강령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준수여부를 철저히 조사하여 보고할 것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pPr fontAlgn="base" latinLnBrk="0"/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점검사항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: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동절기 에너지 절감 추진 계획 및 에너지 절감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pPr fontAlgn="base" latinLnBrk="0"/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               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　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실천강령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준수에 대한 실태 점검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256" y="4169472"/>
            <a:ext cx="1286528" cy="1819815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69827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양쪽 모서리가 둥근 사각형 18"/>
          <p:cNvSpPr/>
          <p:nvPr/>
        </p:nvSpPr>
        <p:spPr>
          <a:xfrm rot="5400000">
            <a:off x="3263855" y="-1491927"/>
            <a:ext cx="473868" cy="5693343"/>
          </a:xfrm>
          <a:prstGeom prst="round2SameRect">
            <a:avLst/>
          </a:prstGeom>
          <a:solidFill>
            <a:srgbClr val="FEE1C1"/>
          </a:solidFill>
          <a:ln w="38100">
            <a:solidFill>
              <a:srgbClr val="40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o-KR" altLang="en-US" b="1" dirty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국가재난관리 유공 대통령 표창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7457" y="1708211"/>
            <a:ext cx="59218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수상일자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: 2023. 5. 25.</a:t>
            </a: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주관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: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행정안전부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주요성과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pPr fontAlgn="base"/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</a:t>
            </a:r>
            <a:r>
              <a:rPr lang="en-US" altLang="ko-KR" b="1" dirty="0" smtClean="0">
                <a:solidFill>
                  <a:srgbClr val="595959"/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- </a:t>
            </a:r>
            <a:r>
              <a:rPr lang="ko-KR" altLang="en-US" b="1" dirty="0" smtClean="0">
                <a:solidFill>
                  <a:srgbClr val="595959"/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재해경감활동관리체계</a:t>
            </a:r>
            <a:r>
              <a:rPr lang="en-US" altLang="ko-KR" b="1" dirty="0" smtClean="0">
                <a:solidFill>
                  <a:srgbClr val="595959"/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 </a:t>
            </a:r>
            <a:r>
              <a:rPr lang="ko-KR" altLang="en-US" b="1" dirty="0" smtClean="0">
                <a:solidFill>
                  <a:srgbClr val="595959"/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기반 재난관리</a:t>
            </a:r>
          </a:p>
          <a:p>
            <a:pPr fontAlgn="base"/>
            <a:r>
              <a:rPr lang="en-US" altLang="ko-KR" b="1" dirty="0" smtClean="0">
                <a:solidFill>
                  <a:srgbClr val="595959"/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- </a:t>
            </a:r>
            <a:r>
              <a:rPr lang="ko-KR" altLang="en-US" b="1" dirty="0" smtClean="0">
                <a:solidFill>
                  <a:srgbClr val="595959"/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재</a:t>
            </a:r>
            <a:r>
              <a:rPr lang="ko-KR" altLang="en-US" b="1" dirty="0" smtClean="0">
                <a:solidFill>
                  <a:srgbClr val="595959"/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난상황 시 신속한 대응</a:t>
            </a:r>
            <a:r>
              <a:rPr lang="en-US" altLang="ko-KR" b="1" dirty="0" smtClean="0">
                <a:solidFill>
                  <a:srgbClr val="595959"/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‧</a:t>
            </a:r>
            <a:r>
              <a:rPr lang="ko-KR" altLang="en-US" b="1" dirty="0" smtClean="0">
                <a:solidFill>
                  <a:srgbClr val="595959"/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복구를 통한 일상 및 지역경제 회복 촉진</a:t>
            </a:r>
            <a:endParaRPr lang="en-US" altLang="ko-KR" b="1" dirty="0" smtClean="0">
              <a:solidFill>
                <a:srgbClr val="595959"/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pPr fontAlgn="base"/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※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단체수상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기관 선정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(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지방공기업 중 유일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559" y="1758213"/>
            <a:ext cx="1414500" cy="943000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  <a:effectLst/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271" y="2610375"/>
            <a:ext cx="1414500" cy="943000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  <a:effectLst/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983" y="1299512"/>
            <a:ext cx="1205224" cy="1704324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  <a:effectLst/>
        </p:spPr>
      </p:pic>
      <p:sp>
        <p:nvSpPr>
          <p:cNvPr id="10" name="직사각형 9"/>
          <p:cNvSpPr/>
          <p:nvPr/>
        </p:nvSpPr>
        <p:spPr>
          <a:xfrm>
            <a:off x="835666" y="518652"/>
            <a:ext cx="3979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S </a:t>
            </a:r>
            <a:r>
              <a:rPr kumimoji="0" lang="ko-KR" altLang="en-US" sz="18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사회</a:t>
            </a:r>
            <a:endParaRPr kumimoji="0" lang="en-US" altLang="ko-KR" sz="1800" b="0" i="0" u="none" strike="noStrike" kern="1200" cap="none" spc="-150" normalizeH="0" baseline="0" noProof="0" dirty="0" smtClean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</p:txBody>
      </p:sp>
      <p:sp>
        <p:nvSpPr>
          <p:cNvPr id="12" name="양쪽 모서리가 둥근 사각형 11"/>
          <p:cNvSpPr/>
          <p:nvPr/>
        </p:nvSpPr>
        <p:spPr>
          <a:xfrm rot="5400000">
            <a:off x="3263855" y="969333"/>
            <a:ext cx="473868" cy="5693343"/>
          </a:xfrm>
          <a:prstGeom prst="round2SameRect">
            <a:avLst/>
          </a:prstGeom>
          <a:solidFill>
            <a:srgbClr val="FEE1C1"/>
          </a:solidFill>
          <a:ln w="38100">
            <a:solidFill>
              <a:srgbClr val="40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o-KR" altLang="en-US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신규채용 일자리 창출</a:t>
            </a:r>
            <a:endParaRPr lang="ko-KR" altLang="en-US" dirty="0">
              <a:solidFill>
                <a:srgbClr val="403E3F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457" y="4169472"/>
            <a:ext cx="55899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채용기간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: 2023. 1.~6.</a:t>
            </a:r>
          </a:p>
          <a:p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채용대상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: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청년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,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어르신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,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여성 등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</a:endParaRP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채용인원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: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총 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92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명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-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만 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34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세 미만 청년 채용 총 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16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명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(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일반직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,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공무직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,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전문강사직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)</a:t>
            </a: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-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만 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55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세 이상 고령자 채용 총 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51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명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065" y="4477945"/>
            <a:ext cx="2022911" cy="1137379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25619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35666" y="518652"/>
            <a:ext cx="3979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pc="-150" dirty="0" smtClean="0">
                <a:solidFill>
                  <a:srgbClr val="E7E6E6">
                    <a:lumMod val="25000"/>
                  </a:srgb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S </a:t>
            </a:r>
            <a:r>
              <a:rPr lang="ko-KR" altLang="en-US" spc="-150" dirty="0" smtClean="0">
                <a:solidFill>
                  <a:srgbClr val="E7E6E6">
                    <a:lumMod val="25000"/>
                  </a:srgb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사회</a:t>
            </a:r>
            <a:endParaRPr lang="en-US" altLang="ko-KR" spc="-150" dirty="0">
              <a:solidFill>
                <a:srgbClr val="E7E6E6">
                  <a:lumMod val="25000"/>
                </a:srgbClr>
              </a:solidFill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 rot="5400000">
            <a:off x="3263855" y="-1491927"/>
            <a:ext cx="473868" cy="5693343"/>
          </a:xfrm>
          <a:prstGeom prst="round2SameRect">
            <a:avLst/>
          </a:prstGeom>
          <a:solidFill>
            <a:srgbClr val="FEE1C1"/>
          </a:solidFill>
          <a:ln w="38100">
            <a:solidFill>
              <a:srgbClr val="40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o-KR" altLang="en-US" dirty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공영주차장 </a:t>
            </a:r>
            <a:r>
              <a:rPr lang="en-US" altLang="ko-KR" dirty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ESG+</a:t>
            </a:r>
            <a:r>
              <a:rPr lang="ko-KR" altLang="en-US" dirty="0" err="1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배려주차장</a:t>
            </a:r>
            <a:r>
              <a:rPr lang="ko-KR" altLang="en-US" dirty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</a:t>
            </a:r>
            <a:r>
              <a:rPr lang="ko-KR" altLang="en-US" dirty="0" err="1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홍보벽화</a:t>
            </a:r>
            <a:r>
              <a:rPr lang="ko-KR" altLang="en-US" dirty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설치</a:t>
            </a:r>
            <a:endParaRPr lang="en-US" altLang="ko-KR" dirty="0">
              <a:solidFill>
                <a:srgbClr val="403E3F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7457" y="1708211"/>
            <a:ext cx="63722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추진기간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: 2023. 2.~4.</a:t>
            </a:r>
          </a:p>
          <a:p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협력기관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: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공공플랜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,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한국다우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,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초록우산어린이재단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장소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: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조원동공영주차장</a:t>
            </a:r>
            <a:endParaRPr lang="en-US" altLang="ko-KR" b="1" dirty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추진과정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: 60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가구의 지역주민들이 가구당 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2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개씩 총 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120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개 벽화 제작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→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                   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한국다우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임직원 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8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명 친환경 벽화 조각 구성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→ 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                   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배려주차장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디자인 특허 로고 삽입</a:t>
            </a:r>
            <a:endParaRPr lang="en-US" altLang="ko-KR" b="1" dirty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537054" y="1708211"/>
            <a:ext cx="1414500" cy="838926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  <a:effectLst/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08893" y="2663669"/>
            <a:ext cx="1414500" cy="796573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  <a:effectLst/>
        </p:spPr>
      </p:pic>
      <p:sp>
        <p:nvSpPr>
          <p:cNvPr id="7" name="양쪽 모서리가 둥근 사각형 6"/>
          <p:cNvSpPr/>
          <p:nvPr/>
        </p:nvSpPr>
        <p:spPr>
          <a:xfrm rot="5400000">
            <a:off x="3263854" y="969332"/>
            <a:ext cx="473868" cy="5693343"/>
          </a:xfrm>
          <a:prstGeom prst="round2SameRect">
            <a:avLst/>
          </a:prstGeom>
          <a:solidFill>
            <a:srgbClr val="FEE1C1"/>
          </a:solidFill>
          <a:ln w="38100">
            <a:solidFill>
              <a:srgbClr val="40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o-KR" altLang="en-US" b="1" dirty="0" err="1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배려주차장</a:t>
            </a:r>
            <a:r>
              <a:rPr lang="ko-KR" altLang="en-US" b="1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디자인 </a:t>
            </a:r>
            <a:r>
              <a:rPr lang="ko-KR" altLang="en-US" b="1" dirty="0" err="1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공단창립</a:t>
            </a:r>
            <a:r>
              <a:rPr lang="ko-KR" altLang="en-US" b="1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최초 특허 출원</a:t>
            </a:r>
            <a:endParaRPr lang="ko-KR" altLang="en-US" b="1" dirty="0">
              <a:solidFill>
                <a:srgbClr val="403E3F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456" y="4169470"/>
            <a:ext cx="59987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협력기관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: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서울디자인재단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,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서울유니버셜디자인센터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</a:endParaRPr>
          </a:p>
          <a:p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 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 -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주민참여예산제도에서 선정된 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주민제안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</a:endParaRPr>
          </a:p>
          <a:p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</a:t>
            </a:r>
            <a:r>
              <a:rPr lang="en-US" altLang="ko-KR" b="1" dirty="0" smtClean="0">
                <a:solidFill>
                  <a:srgbClr val="595959"/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- </a:t>
            </a:r>
            <a:r>
              <a:rPr lang="ko-KR" altLang="en-US" b="1" dirty="0" err="1" smtClean="0">
                <a:solidFill>
                  <a:srgbClr val="595959"/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유아동반자</a:t>
            </a:r>
            <a:r>
              <a:rPr lang="en-US" altLang="ko-KR" b="1" dirty="0" smtClean="0">
                <a:solidFill>
                  <a:srgbClr val="595959"/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, </a:t>
            </a:r>
            <a:r>
              <a:rPr lang="ko-KR" altLang="en-US" b="1" dirty="0" smtClean="0">
                <a:solidFill>
                  <a:srgbClr val="595959"/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임산부</a:t>
            </a:r>
            <a:r>
              <a:rPr lang="en-US" altLang="ko-KR" b="1" dirty="0" smtClean="0">
                <a:solidFill>
                  <a:srgbClr val="595959"/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, </a:t>
            </a:r>
            <a:r>
              <a:rPr lang="ko-KR" altLang="en-US" b="1" dirty="0" smtClean="0">
                <a:solidFill>
                  <a:srgbClr val="595959"/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노약자 등 교통약자 대상 </a:t>
            </a:r>
            <a:r>
              <a:rPr lang="ko-KR" altLang="en-US" b="1" dirty="0" err="1" smtClean="0">
                <a:solidFill>
                  <a:srgbClr val="595959"/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주차편의</a:t>
            </a:r>
            <a:r>
              <a:rPr lang="ko-KR" altLang="en-US" b="1" dirty="0" smtClean="0">
                <a:solidFill>
                  <a:srgbClr val="595959"/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제공</a:t>
            </a:r>
            <a:endParaRPr lang="en-US" altLang="ko-KR" b="1" dirty="0" smtClean="0">
              <a:solidFill>
                <a:srgbClr val="595959"/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r>
              <a:rPr lang="en-US" altLang="ko-KR" b="1" dirty="0" smtClean="0">
                <a:solidFill>
                  <a:srgbClr val="595959"/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-</a:t>
            </a:r>
            <a:r>
              <a:rPr lang="ko-KR" altLang="en-US" b="1" dirty="0" smtClean="0">
                <a:solidFill>
                  <a:srgbClr val="595959"/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</a:t>
            </a:r>
            <a:r>
              <a:rPr lang="ko-KR" altLang="en-US" b="1" dirty="0" err="1" smtClean="0">
                <a:solidFill>
                  <a:srgbClr val="595959"/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관악초공영</a:t>
            </a:r>
            <a:r>
              <a:rPr lang="en-US" altLang="ko-KR" b="1" dirty="0" smtClean="0">
                <a:solidFill>
                  <a:srgbClr val="595959"/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, </a:t>
            </a:r>
            <a:r>
              <a:rPr lang="ko-KR" altLang="en-US" b="1" dirty="0" err="1" smtClean="0">
                <a:solidFill>
                  <a:srgbClr val="595959"/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신림동제</a:t>
            </a:r>
            <a:r>
              <a:rPr lang="en-US" altLang="ko-KR" b="1" dirty="0" smtClean="0">
                <a:solidFill>
                  <a:srgbClr val="595959"/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1</a:t>
            </a:r>
            <a:r>
              <a:rPr lang="ko-KR" altLang="en-US" b="1" dirty="0" smtClean="0">
                <a:solidFill>
                  <a:srgbClr val="595959"/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공영</a:t>
            </a:r>
            <a:r>
              <a:rPr lang="en-US" altLang="ko-KR" b="1" dirty="0" smtClean="0">
                <a:solidFill>
                  <a:srgbClr val="595959"/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, </a:t>
            </a:r>
            <a:r>
              <a:rPr lang="ko-KR" altLang="en-US" b="1" dirty="0" err="1" smtClean="0">
                <a:solidFill>
                  <a:srgbClr val="595959"/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조원동제</a:t>
            </a:r>
            <a:r>
              <a:rPr lang="en-US" altLang="ko-KR" b="1" dirty="0" smtClean="0">
                <a:solidFill>
                  <a:srgbClr val="595959"/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1</a:t>
            </a:r>
            <a:r>
              <a:rPr lang="ko-KR" altLang="en-US" b="1" dirty="0" smtClean="0">
                <a:solidFill>
                  <a:srgbClr val="595959"/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공영주차장 총 </a:t>
            </a:r>
            <a:r>
              <a:rPr lang="en-US" altLang="ko-KR" b="1" dirty="0" smtClean="0">
                <a:solidFill>
                  <a:srgbClr val="595959"/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3</a:t>
            </a:r>
            <a:r>
              <a:rPr lang="ko-KR" altLang="en-US" b="1" dirty="0" smtClean="0">
                <a:solidFill>
                  <a:srgbClr val="595959"/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곳에 조성 </a:t>
            </a:r>
            <a:endParaRPr lang="en-US" altLang="ko-KR" b="1" dirty="0" smtClean="0">
              <a:solidFill>
                <a:srgbClr val="595959"/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654" y="4052938"/>
            <a:ext cx="1377800" cy="1033350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  <a:effectLst/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214" y="5202820"/>
            <a:ext cx="1377800" cy="1033350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4084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835666" y="518652"/>
            <a:ext cx="3979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pc="-150" dirty="0">
                <a:solidFill>
                  <a:srgbClr val="E7E6E6">
                    <a:lumMod val="25000"/>
                  </a:srgb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S </a:t>
            </a:r>
            <a:r>
              <a:rPr lang="ko-KR" altLang="en-US" spc="-150" dirty="0">
                <a:solidFill>
                  <a:srgbClr val="E7E6E6">
                    <a:lumMod val="25000"/>
                  </a:srgb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사회</a:t>
            </a:r>
            <a:endParaRPr lang="en-US" altLang="ko-KR" spc="-150" dirty="0">
              <a:solidFill>
                <a:srgbClr val="E7E6E6">
                  <a:lumMod val="25000"/>
                </a:srgbClr>
              </a:solidFill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</p:txBody>
      </p:sp>
      <p:sp>
        <p:nvSpPr>
          <p:cNvPr id="13" name="양쪽 모서리가 둥근 사각형 12"/>
          <p:cNvSpPr/>
          <p:nvPr/>
        </p:nvSpPr>
        <p:spPr>
          <a:xfrm rot="5400000">
            <a:off x="3264411" y="-1496508"/>
            <a:ext cx="473868" cy="5693343"/>
          </a:xfrm>
          <a:prstGeom prst="round2SameRect">
            <a:avLst/>
          </a:prstGeom>
          <a:solidFill>
            <a:srgbClr val="FEE1C1"/>
          </a:solidFill>
          <a:ln w="38100">
            <a:solidFill>
              <a:srgbClr val="40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o-KR" altLang="en-US" dirty="0" err="1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가화만사성데이</a:t>
            </a:r>
            <a:r>
              <a:rPr lang="ko-KR" altLang="en-US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운영</a:t>
            </a:r>
            <a:endParaRPr lang="en-US" altLang="ko-KR" dirty="0">
              <a:solidFill>
                <a:srgbClr val="403E3F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013" y="1703630"/>
            <a:ext cx="50241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일자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: 2023. 5. 19.</a:t>
            </a: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대상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: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공단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전직원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260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명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(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임직원 및 사회복무요원 포함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)</a:t>
            </a:r>
          </a:p>
          <a:p>
            <a:pPr fontAlgn="base"/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내용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pPr fontAlgn="base"/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-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기념꽃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전달 및 직원 사기진작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pPr fontAlgn="base"/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-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일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·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가정 양립 직장문화 조성 및 직원 화합</a:t>
            </a:r>
            <a:endParaRPr lang="en-US" altLang="ko-KR" b="1" dirty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55" y="1668441"/>
            <a:ext cx="1849068" cy="1039636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  <a:effectLst/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955" y="2461439"/>
            <a:ext cx="1789236" cy="1005996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  <a:effectLst/>
        </p:spPr>
      </p:pic>
      <p:sp>
        <p:nvSpPr>
          <p:cNvPr id="15" name="양쪽 모서리가 둥근 사각형 14"/>
          <p:cNvSpPr/>
          <p:nvPr/>
        </p:nvSpPr>
        <p:spPr>
          <a:xfrm rot="5400000">
            <a:off x="3263855" y="1246334"/>
            <a:ext cx="473868" cy="5693343"/>
          </a:xfrm>
          <a:prstGeom prst="round2SameRect">
            <a:avLst/>
          </a:prstGeom>
          <a:solidFill>
            <a:srgbClr val="FEE1C1"/>
          </a:solidFill>
          <a:ln w="38100">
            <a:solidFill>
              <a:srgbClr val="40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o-KR" altLang="en-US" dirty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신규 주민소통창구 </a:t>
            </a:r>
            <a:r>
              <a:rPr lang="ko-KR" altLang="en-US" dirty="0" err="1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관악민언</a:t>
            </a:r>
            <a:r>
              <a:rPr lang="en-US" altLang="ko-KR" dirty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(</a:t>
            </a:r>
            <a:r>
              <a:rPr lang="ko-KR" altLang="en-US" b="1" dirty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民言</a:t>
            </a:r>
            <a:r>
              <a:rPr lang="en-US" altLang="ko-KR" dirty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)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7457" y="4446472"/>
            <a:ext cx="68996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 </a:t>
            </a:r>
            <a:r>
              <a:rPr lang="ko-KR" altLang="en-US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운영일자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: 2023. 3.</a:t>
            </a:r>
          </a:p>
          <a:p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 </a:t>
            </a:r>
            <a:r>
              <a:rPr lang="ko-KR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내용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: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관악구 </a:t>
            </a:r>
            <a:r>
              <a:rPr lang="ko-KR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주민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(</a:t>
            </a:r>
            <a:r>
              <a:rPr lang="ko-KR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고객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)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과 이사장이 직접 소통하고자 만든 시스템으로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r>
              <a:rPr lang="en-US" altLang="ko-KR" b="1" dirty="0" smtClean="0"/>
              <a:t>   </a:t>
            </a:r>
            <a:r>
              <a:rPr lang="ko-KR" altLang="en-US" b="1" dirty="0" smtClean="0"/>
              <a:t>　　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제안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,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민원 등을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이사장실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전화번호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,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휴대폰번호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(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문자전용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),QR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코드를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      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　통해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문의받고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빠른 시간 안에 이사장이 직원들과 검토하여 답변해주는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      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　새로운 방식의 소통 창구</a:t>
            </a:r>
            <a:endParaRPr lang="en-US" altLang="ko-KR" b="1" dirty="0" smtClean="0"/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활용순서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: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의견발생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</a:t>
            </a:r>
            <a:r>
              <a:rPr lang="ko-KR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→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의견접수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→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의견확인</a:t>
            </a:r>
            <a:r>
              <a:rPr lang="ko-KR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→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결과회신</a:t>
            </a:r>
            <a:endParaRPr lang="en-US" altLang="ko-KR" b="1" dirty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715" y="4446472"/>
            <a:ext cx="1208808" cy="1709491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74606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35666" y="518652"/>
            <a:ext cx="3979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pc="-150" dirty="0">
                <a:solidFill>
                  <a:srgbClr val="E7E6E6">
                    <a:lumMod val="25000"/>
                  </a:srgb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S </a:t>
            </a:r>
            <a:r>
              <a:rPr lang="ko-KR" altLang="en-US" spc="-150" dirty="0">
                <a:solidFill>
                  <a:srgbClr val="E7E6E6">
                    <a:lumMod val="25000"/>
                  </a:srgb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사회</a:t>
            </a:r>
            <a:endParaRPr lang="en-US" altLang="ko-KR" spc="-150" dirty="0">
              <a:solidFill>
                <a:srgbClr val="E7E6E6">
                  <a:lumMod val="25000"/>
                </a:srgbClr>
              </a:solidFill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</p:txBody>
      </p:sp>
      <p:sp>
        <p:nvSpPr>
          <p:cNvPr id="16" name="양쪽 모서리가 둥근 사각형 15"/>
          <p:cNvSpPr/>
          <p:nvPr/>
        </p:nvSpPr>
        <p:spPr>
          <a:xfrm rot="5400000">
            <a:off x="3309313" y="923875"/>
            <a:ext cx="473868" cy="5784260"/>
          </a:xfrm>
          <a:prstGeom prst="round2SameRect">
            <a:avLst/>
          </a:prstGeom>
          <a:solidFill>
            <a:srgbClr val="FEE1C1"/>
          </a:solidFill>
          <a:ln w="38100">
            <a:solidFill>
              <a:srgbClr val="40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o-KR" altLang="en-US" b="1" dirty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관악구시설관리공단</a:t>
            </a:r>
            <a:r>
              <a:rPr lang="en-US" altLang="ko-KR" b="1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-</a:t>
            </a:r>
            <a:r>
              <a:rPr lang="ko-KR" altLang="en-US" b="1" dirty="0" err="1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관악구청소년상담복지센터</a:t>
            </a:r>
            <a:r>
              <a:rPr lang="ko-KR" altLang="en-US" b="1" dirty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</a:t>
            </a:r>
            <a:r>
              <a:rPr lang="ko-KR" altLang="en-US" b="1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업무협약</a:t>
            </a:r>
            <a:endParaRPr lang="ko-KR" altLang="en-US" b="1" dirty="0">
              <a:solidFill>
                <a:srgbClr val="403E3F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17" name="양쪽 모서리가 둥근 사각형 16"/>
          <p:cNvSpPr/>
          <p:nvPr/>
        </p:nvSpPr>
        <p:spPr>
          <a:xfrm rot="5400000">
            <a:off x="3263855" y="-1491927"/>
            <a:ext cx="473868" cy="5693343"/>
          </a:xfrm>
          <a:prstGeom prst="round2SameRect">
            <a:avLst/>
          </a:prstGeom>
          <a:solidFill>
            <a:srgbClr val="FEE1C1"/>
          </a:solidFill>
          <a:ln w="38100">
            <a:solidFill>
              <a:srgbClr val="40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o-KR" altLang="en-US" b="1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관악구시설관리공단</a:t>
            </a:r>
            <a:r>
              <a:rPr lang="en-US" altLang="ko-KR" b="1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-</a:t>
            </a:r>
            <a:r>
              <a:rPr lang="ko-KR" altLang="en-US" b="1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관악구 언론사 </a:t>
            </a:r>
            <a:r>
              <a:rPr lang="en-US" altLang="ko-KR" b="1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5</a:t>
            </a:r>
            <a:r>
              <a:rPr lang="ko-KR" altLang="en-US" b="1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곳 업무협약</a:t>
            </a:r>
            <a:endParaRPr lang="en-US" altLang="ko-KR" b="1" dirty="0">
              <a:solidFill>
                <a:srgbClr val="403E3F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7457" y="1708211"/>
            <a:ext cx="60195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협약일자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: 2023. 2. 14.</a:t>
            </a:r>
          </a:p>
          <a:p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 </a:t>
            </a:r>
            <a:r>
              <a:rPr lang="ko-KR" altLang="en-US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협약언론사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: </a:t>
            </a:r>
            <a:r>
              <a:rPr lang="ko-KR" altLang="en-US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관악신문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, </a:t>
            </a:r>
            <a:r>
              <a:rPr lang="ko-KR" altLang="en-US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관악뉴스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, </a:t>
            </a:r>
            <a:r>
              <a:rPr lang="ko-KR" altLang="en-US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관악저널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, </a:t>
            </a:r>
            <a:r>
              <a:rPr lang="ko-KR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관악마을방송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,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월드방송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</a:endParaRP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주요내용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</a:t>
            </a: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-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지역상생발전 체계 구축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-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지역사회 내 홍보활동을 통해 구민의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여가향유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증진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-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전통시장 및 지역상권 홍보 지원을 통한 경제 활성화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7457" y="4169472"/>
            <a:ext cx="50978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 </a:t>
            </a:r>
            <a:r>
              <a:rPr lang="ko-KR" altLang="en-US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협약일자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: 2023. 4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. 13.</a:t>
            </a:r>
            <a:endParaRPr lang="en-US" altLang="ko-KR" b="1" dirty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</a:endParaRP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 </a:t>
            </a:r>
            <a:r>
              <a:rPr lang="ko-KR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주요내용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</a:t>
            </a:r>
          </a:p>
          <a:p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-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관악구 위기청소년 발굴 및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상호연계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-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관악구 위기청소년에 대한 전문상담 및 복지서비스 지원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-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상담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·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교육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·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복지 영역의 인적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·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물적자원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지원 및 정보 제공</a:t>
            </a:r>
            <a:endParaRPr lang="en-US" altLang="ko-KR" b="1" dirty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54" y="1972734"/>
            <a:ext cx="2179248" cy="1225280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  <a:effectLst/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327" y="4169472"/>
            <a:ext cx="2141779" cy="1606334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74227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35666" y="518652"/>
            <a:ext cx="3979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pc="-150" dirty="0">
                <a:solidFill>
                  <a:srgbClr val="E7E6E6">
                    <a:lumMod val="25000"/>
                  </a:srgb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S </a:t>
            </a:r>
            <a:r>
              <a:rPr lang="ko-KR" altLang="en-US" spc="-150" dirty="0">
                <a:solidFill>
                  <a:srgbClr val="E7E6E6">
                    <a:lumMod val="25000"/>
                  </a:srgb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사회</a:t>
            </a:r>
            <a:endParaRPr lang="en-US" altLang="ko-KR" spc="-150" dirty="0">
              <a:solidFill>
                <a:srgbClr val="E7E6E6">
                  <a:lumMod val="25000"/>
                </a:srgbClr>
              </a:solidFill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</p:txBody>
      </p:sp>
      <p:sp>
        <p:nvSpPr>
          <p:cNvPr id="9" name="양쪽 모서리가 둥근 사각형 8"/>
          <p:cNvSpPr/>
          <p:nvPr/>
        </p:nvSpPr>
        <p:spPr>
          <a:xfrm rot="5400000">
            <a:off x="3263855" y="-1491927"/>
            <a:ext cx="473868" cy="5693343"/>
          </a:xfrm>
          <a:prstGeom prst="round2SameRect">
            <a:avLst/>
          </a:prstGeom>
          <a:solidFill>
            <a:srgbClr val="FEE1C1"/>
          </a:solidFill>
          <a:ln w="38100">
            <a:solidFill>
              <a:srgbClr val="40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o-KR" altLang="en-US" b="1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관악구시설관리공단</a:t>
            </a:r>
            <a:r>
              <a:rPr lang="en-US" altLang="ko-KR" b="1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-</a:t>
            </a:r>
            <a:r>
              <a:rPr lang="ko-KR" altLang="en-US" b="1" dirty="0" err="1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에이치플러스</a:t>
            </a:r>
            <a:r>
              <a:rPr lang="ko-KR" altLang="en-US" b="1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</a:t>
            </a:r>
            <a:r>
              <a:rPr lang="ko-KR" altLang="en-US" b="1" dirty="0" err="1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양지병원</a:t>
            </a:r>
            <a:r>
              <a:rPr lang="ko-KR" altLang="en-US" b="1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업무협약</a:t>
            </a:r>
            <a:endParaRPr lang="en-US" altLang="ko-KR" b="1" dirty="0">
              <a:solidFill>
                <a:srgbClr val="403E3F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457" y="1708211"/>
            <a:ext cx="53799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협약일자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: 2023. 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4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. 13.</a:t>
            </a: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주요내용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</a:t>
            </a: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-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임직원 및 그 직계가족 진료 혜택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-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건강과 질병 등 주제 관련 건강강좌 교육</a:t>
            </a:r>
            <a:endParaRPr lang="en-US" altLang="ko-KR" b="1" dirty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-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종합건강검진 캠페인 및 예방 백신 이벤트 등 진료정보 공유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7457" y="4169472"/>
            <a:ext cx="447269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 </a:t>
            </a:r>
            <a:r>
              <a:rPr lang="ko-KR" altLang="en-US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협약일자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: 2023. 4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. 14.</a:t>
            </a:r>
            <a:endParaRPr lang="en-US" altLang="ko-KR" b="1" dirty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</a:endParaRP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 </a:t>
            </a:r>
            <a:r>
              <a:rPr lang="ko-KR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주요내용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</a:t>
            </a:r>
          </a:p>
          <a:p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-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지역주민 대상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생활밀접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정보 제공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-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뉴스 보도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,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프로그램 제작 등 매체 활용 홍보 협력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-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청소년의 건강한 성장을 위한 사업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-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지역사회공헌활동 협력</a:t>
            </a:r>
            <a:endParaRPr lang="en-US" altLang="ko-KR" b="1" dirty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903" y="1862514"/>
            <a:ext cx="2168583" cy="1445722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  <a:effectLst/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466" y="4436993"/>
            <a:ext cx="2168583" cy="1219283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  <a:effectLst/>
        </p:spPr>
      </p:pic>
      <p:sp>
        <p:nvSpPr>
          <p:cNvPr id="14" name="양쪽 모서리가 둥근 사각형 13"/>
          <p:cNvSpPr/>
          <p:nvPr/>
        </p:nvSpPr>
        <p:spPr>
          <a:xfrm rot="5400000">
            <a:off x="3263855" y="969333"/>
            <a:ext cx="473868" cy="5693343"/>
          </a:xfrm>
          <a:prstGeom prst="round2SameRect">
            <a:avLst/>
          </a:prstGeom>
          <a:solidFill>
            <a:srgbClr val="FEE1C1"/>
          </a:solidFill>
          <a:ln w="38100">
            <a:solidFill>
              <a:srgbClr val="40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o-KR" altLang="en-US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관악구시설관리공단</a:t>
            </a:r>
            <a:r>
              <a:rPr lang="en-US" altLang="ko-KR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-(</a:t>
            </a:r>
            <a:r>
              <a:rPr lang="ko-KR" altLang="en-US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사</a:t>
            </a:r>
            <a:r>
              <a:rPr lang="en-US" altLang="ko-KR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)</a:t>
            </a:r>
            <a:r>
              <a:rPr lang="ko-KR" altLang="en-US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관악공동체라디오 업무협약</a:t>
            </a:r>
            <a:endParaRPr lang="ko-KR" altLang="en-US" dirty="0">
              <a:solidFill>
                <a:srgbClr val="403E3F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243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35666" y="518652"/>
            <a:ext cx="3979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pc="-150" dirty="0">
                <a:solidFill>
                  <a:srgbClr val="E7E6E6">
                    <a:lumMod val="25000"/>
                  </a:srgb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S </a:t>
            </a:r>
            <a:r>
              <a:rPr lang="ko-KR" altLang="en-US" spc="-150" dirty="0">
                <a:solidFill>
                  <a:srgbClr val="E7E6E6">
                    <a:lumMod val="25000"/>
                  </a:srgb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사회</a:t>
            </a:r>
            <a:endParaRPr lang="en-US" altLang="ko-KR" spc="-150" dirty="0">
              <a:solidFill>
                <a:srgbClr val="E7E6E6">
                  <a:lumMod val="25000"/>
                </a:srgbClr>
              </a:solidFill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7457" y="4169472"/>
            <a:ext cx="46634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 </a:t>
            </a:r>
            <a:r>
              <a:rPr lang="ko-KR" altLang="en-US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협약일자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: 2023. 4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. 14.</a:t>
            </a:r>
            <a:endParaRPr lang="en-US" altLang="ko-KR" b="1" dirty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</a:endParaRP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 </a:t>
            </a:r>
            <a:r>
              <a:rPr lang="ko-KR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주요내용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</a:t>
            </a:r>
          </a:p>
          <a:p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-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어르신 맞춤형 일자리 발굴 및 상호 연계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-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어르신 대상 문화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·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생활체육 프로그램 개발 및 운영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-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협력사업을 위한 인적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·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물적자원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지원 및 정보 제공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" name="양쪽 모서리가 둥근 사각형 11"/>
          <p:cNvSpPr/>
          <p:nvPr/>
        </p:nvSpPr>
        <p:spPr>
          <a:xfrm rot="5400000">
            <a:off x="3315576" y="917612"/>
            <a:ext cx="473868" cy="5796786"/>
          </a:xfrm>
          <a:prstGeom prst="round2SameRect">
            <a:avLst/>
          </a:prstGeom>
          <a:solidFill>
            <a:srgbClr val="FEE1C1"/>
          </a:solidFill>
          <a:ln w="38100">
            <a:solidFill>
              <a:srgbClr val="40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o-KR" altLang="en-US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관악구시설관리공단</a:t>
            </a:r>
            <a:r>
              <a:rPr lang="en-US" altLang="ko-KR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-(</a:t>
            </a:r>
            <a:r>
              <a:rPr lang="ko-KR" altLang="en-US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사</a:t>
            </a:r>
            <a:r>
              <a:rPr lang="en-US" altLang="ko-KR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)</a:t>
            </a:r>
            <a:r>
              <a:rPr lang="ko-KR" altLang="en-US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대한노인회 </a:t>
            </a:r>
            <a:r>
              <a:rPr lang="ko-KR" altLang="en-US" dirty="0" err="1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관악구지회</a:t>
            </a:r>
            <a:r>
              <a:rPr lang="ko-KR" altLang="en-US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업무협약</a:t>
            </a:r>
            <a:endParaRPr lang="ko-KR" altLang="en-US" dirty="0">
              <a:solidFill>
                <a:srgbClr val="403E3F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16" name="양쪽 모서리가 둥근 사각형 15"/>
          <p:cNvSpPr/>
          <p:nvPr/>
        </p:nvSpPr>
        <p:spPr>
          <a:xfrm rot="5400000">
            <a:off x="3263855" y="-1491927"/>
            <a:ext cx="473868" cy="5693343"/>
          </a:xfrm>
          <a:prstGeom prst="round2SameRect">
            <a:avLst/>
          </a:prstGeom>
          <a:solidFill>
            <a:srgbClr val="FEE1C1"/>
          </a:solidFill>
          <a:ln w="38100">
            <a:solidFill>
              <a:srgbClr val="40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o-KR" altLang="en-US" b="1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관악구시설관리공단</a:t>
            </a:r>
            <a:r>
              <a:rPr lang="en-US" altLang="ko-KR" b="1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-</a:t>
            </a:r>
            <a:r>
              <a:rPr lang="ko-KR" altLang="en-US" b="1" dirty="0" smtClean="0">
                <a:solidFill>
                  <a:srgbClr val="403E3F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관악구체육회 업무협약</a:t>
            </a:r>
            <a:endParaRPr lang="en-US" altLang="ko-KR" b="1" dirty="0">
              <a:solidFill>
                <a:srgbClr val="403E3F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457" y="1708211"/>
            <a:ext cx="50048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 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협약일자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: 2023. 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4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</a:rPr>
              <a:t>. 14.</a:t>
            </a: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▪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주요내용</a:t>
            </a:r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</a:t>
            </a: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-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생활체육 활성화를 위한 상호 협력체계 구축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-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기관 전문성 활용 프로그램 교류 및 인적</a:t>
            </a:r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·</a:t>
            </a:r>
            <a:r>
              <a:rPr lang="ko-KR" alt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물적자원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협력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  <a:p>
            <a:r>
              <a:rPr lang="en-US" altLang="ko-K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  - </a:t>
            </a:r>
            <a:r>
              <a:rPr lang="ko-KR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문화재돌봄체 Regular" panose="020B0000000000000000" pitchFamily="50" charset="-127"/>
                <a:ea typeface="문화재돌봄체 Regular" panose="020B0000000000000000" pitchFamily="50" charset="-127"/>
                <a:cs typeface="Calibri" panose="020F0502020204030204" pitchFamily="34" charset="0"/>
              </a:rPr>
              <a:t>스포츠 봉사 및 사회공헌활동 공동 추진</a:t>
            </a:r>
            <a:endParaRPr lang="en-US" altLang="ko-KR" b="1" dirty="0" smtClean="0">
              <a:solidFill>
                <a:prstClr val="black">
                  <a:lumMod val="65000"/>
                  <a:lumOff val="35000"/>
                </a:prstClr>
              </a:solidFill>
              <a:latin typeface="문화재돌봄체 Regular" panose="020B0000000000000000" pitchFamily="50" charset="-127"/>
              <a:ea typeface="문화재돌봄체 Regular" panose="020B0000000000000000" pitchFamily="50" charset="-127"/>
              <a:cs typeface="Calibri" panose="020F0502020204030204" pitchFamily="34" charset="0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349" y="1919355"/>
            <a:ext cx="2369127" cy="1332038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  <a:effectLst/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314760"/>
            <a:ext cx="2369127" cy="1332040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66011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4399</TotalTime>
  <Words>1630</Words>
  <Application>Microsoft Office PowerPoint</Application>
  <PresentationFormat>A4 용지(210x297mm)</PresentationFormat>
  <Paragraphs>222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7" baseType="lpstr">
      <vt:lpstr>Wingdings 3</vt:lpstr>
      <vt:lpstr>나눔스퀘어 네오 ExtraBold</vt:lpstr>
      <vt:lpstr>맑은 고딕</vt:lpstr>
      <vt:lpstr>문화재돌봄체 Regular</vt:lpstr>
      <vt:lpstr>아리따-돋움4.0(OTF)-Bold</vt:lpstr>
      <vt:lpstr>Arial</vt:lpstr>
      <vt:lpstr>Calibri</vt:lpstr>
      <vt:lpstr>Calibri Light</vt:lpstr>
      <vt:lpstr>Franklin Gothic Book</vt:lpstr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HOME</dc:creator>
  <cp:lastModifiedBy>장미</cp:lastModifiedBy>
  <cp:revision>813</cp:revision>
  <dcterms:created xsi:type="dcterms:W3CDTF">2017-09-07T10:48:07Z</dcterms:created>
  <dcterms:modified xsi:type="dcterms:W3CDTF">2024-02-14T07:12:39Z</dcterms:modified>
</cp:coreProperties>
</file>